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03"/>
  </p:notesMasterIdLst>
  <p:sldIdLst>
    <p:sldId id="256" r:id="rId2"/>
    <p:sldId id="257" r:id="rId3"/>
    <p:sldId id="367" r:id="rId4"/>
    <p:sldId id="258" r:id="rId5"/>
    <p:sldId id="259" r:id="rId6"/>
    <p:sldId id="260" r:id="rId7"/>
    <p:sldId id="261" r:id="rId8"/>
    <p:sldId id="437" r:id="rId9"/>
    <p:sldId id="438" r:id="rId10"/>
    <p:sldId id="439" r:id="rId11"/>
    <p:sldId id="440" r:id="rId12"/>
    <p:sldId id="441" r:id="rId13"/>
    <p:sldId id="442" r:id="rId14"/>
    <p:sldId id="443" r:id="rId15"/>
    <p:sldId id="444" r:id="rId16"/>
    <p:sldId id="268" r:id="rId17"/>
    <p:sldId id="432" r:id="rId18"/>
    <p:sldId id="342" r:id="rId19"/>
    <p:sldId id="343" r:id="rId20"/>
    <p:sldId id="372" r:id="rId21"/>
    <p:sldId id="373" r:id="rId22"/>
    <p:sldId id="374" r:id="rId23"/>
    <p:sldId id="375" r:id="rId24"/>
    <p:sldId id="405" r:id="rId25"/>
    <p:sldId id="376" r:id="rId26"/>
    <p:sldId id="377" r:id="rId27"/>
    <p:sldId id="378" r:id="rId28"/>
    <p:sldId id="379" r:id="rId29"/>
    <p:sldId id="406" r:id="rId30"/>
    <p:sldId id="380" r:id="rId31"/>
    <p:sldId id="407" r:id="rId32"/>
    <p:sldId id="408" r:id="rId33"/>
    <p:sldId id="409" r:id="rId34"/>
    <p:sldId id="41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402" r:id="rId57"/>
    <p:sldId id="403" r:id="rId58"/>
    <p:sldId id="269" r:id="rId59"/>
    <p:sldId id="270" r:id="rId60"/>
    <p:sldId id="271" r:id="rId61"/>
    <p:sldId id="368" r:id="rId62"/>
    <p:sldId id="369" r:id="rId63"/>
    <p:sldId id="272" r:id="rId64"/>
    <p:sldId id="370" r:id="rId65"/>
    <p:sldId id="371" r:id="rId66"/>
    <p:sldId id="411" r:id="rId67"/>
    <p:sldId id="414" r:id="rId68"/>
    <p:sldId id="412" r:id="rId69"/>
    <p:sldId id="413" r:id="rId70"/>
    <p:sldId id="415" r:id="rId71"/>
    <p:sldId id="416" r:id="rId72"/>
    <p:sldId id="417" r:id="rId73"/>
    <p:sldId id="418" r:id="rId74"/>
    <p:sldId id="419" r:id="rId75"/>
    <p:sldId id="420" r:id="rId76"/>
    <p:sldId id="273" r:id="rId77"/>
    <p:sldId id="423" r:id="rId78"/>
    <p:sldId id="424" r:id="rId79"/>
    <p:sldId id="425" r:id="rId80"/>
    <p:sldId id="426" r:id="rId81"/>
    <p:sldId id="427" r:id="rId82"/>
    <p:sldId id="428" r:id="rId83"/>
    <p:sldId id="429" r:id="rId84"/>
    <p:sldId id="274" r:id="rId85"/>
    <p:sldId id="421" r:id="rId86"/>
    <p:sldId id="422" r:id="rId87"/>
    <p:sldId id="275" r:id="rId88"/>
    <p:sldId id="430" r:id="rId89"/>
    <p:sldId id="340" r:id="rId90"/>
    <p:sldId id="276" r:id="rId91"/>
    <p:sldId id="277" r:id="rId92"/>
    <p:sldId id="431" r:id="rId93"/>
    <p:sldId id="445" r:id="rId94"/>
    <p:sldId id="280" r:id="rId95"/>
    <p:sldId id="281" r:id="rId96"/>
    <p:sldId id="282" r:id="rId97"/>
    <p:sldId id="283" r:id="rId98"/>
    <p:sldId id="284" r:id="rId99"/>
    <p:sldId id="285" r:id="rId100"/>
    <p:sldId id="286" r:id="rId101"/>
    <p:sldId id="446" r:id="rId102"/>
    <p:sldId id="447" r:id="rId103"/>
    <p:sldId id="448" r:id="rId104"/>
    <p:sldId id="449" r:id="rId105"/>
    <p:sldId id="288" r:id="rId106"/>
    <p:sldId id="289" r:id="rId107"/>
    <p:sldId id="290" r:id="rId108"/>
    <p:sldId id="291" r:id="rId109"/>
    <p:sldId id="292" r:id="rId110"/>
    <p:sldId id="293" r:id="rId111"/>
    <p:sldId id="294" r:id="rId112"/>
    <p:sldId id="352" r:id="rId113"/>
    <p:sldId id="355" r:id="rId114"/>
    <p:sldId id="361" r:id="rId115"/>
    <p:sldId id="356" r:id="rId116"/>
    <p:sldId id="362" r:id="rId117"/>
    <p:sldId id="363" r:id="rId118"/>
    <p:sldId id="357" r:id="rId119"/>
    <p:sldId id="450" r:id="rId120"/>
    <p:sldId id="455" r:id="rId121"/>
    <p:sldId id="364" r:id="rId122"/>
    <p:sldId id="451" r:id="rId123"/>
    <p:sldId id="453" r:id="rId124"/>
    <p:sldId id="452" r:id="rId125"/>
    <p:sldId id="358" r:id="rId126"/>
    <p:sldId id="454" r:id="rId127"/>
    <p:sldId id="359" r:id="rId128"/>
    <p:sldId id="456" r:id="rId129"/>
    <p:sldId id="360" r:id="rId130"/>
    <p:sldId id="457" r:id="rId131"/>
    <p:sldId id="458" r:id="rId132"/>
    <p:sldId id="365" r:id="rId133"/>
    <p:sldId id="459" r:id="rId134"/>
    <p:sldId id="366" r:id="rId135"/>
    <p:sldId id="460" r:id="rId136"/>
    <p:sldId id="461" r:id="rId137"/>
    <p:sldId id="295" r:id="rId138"/>
    <p:sldId id="296" r:id="rId139"/>
    <p:sldId id="297" r:id="rId140"/>
    <p:sldId id="298" r:id="rId141"/>
    <p:sldId id="299" r:id="rId142"/>
    <p:sldId id="300" r:id="rId143"/>
    <p:sldId id="301" r:id="rId144"/>
    <p:sldId id="302" r:id="rId145"/>
    <p:sldId id="303" r:id="rId146"/>
    <p:sldId id="304" r:id="rId147"/>
    <p:sldId id="305" r:id="rId148"/>
    <p:sldId id="306" r:id="rId149"/>
    <p:sldId id="307" r:id="rId150"/>
    <p:sldId id="341" r:id="rId151"/>
    <p:sldId id="462" r:id="rId152"/>
    <p:sldId id="344" r:id="rId153"/>
    <p:sldId id="435" r:id="rId154"/>
    <p:sldId id="436" r:id="rId155"/>
    <p:sldId id="308" r:id="rId156"/>
    <p:sldId id="309" r:id="rId157"/>
    <p:sldId id="310" r:id="rId158"/>
    <p:sldId id="311" r:id="rId159"/>
    <p:sldId id="312" r:id="rId160"/>
    <p:sldId id="313" r:id="rId161"/>
    <p:sldId id="314" r:id="rId162"/>
    <p:sldId id="315" r:id="rId163"/>
    <p:sldId id="316" r:id="rId164"/>
    <p:sldId id="317" r:id="rId165"/>
    <p:sldId id="318" r:id="rId166"/>
    <p:sldId id="319" r:id="rId167"/>
    <p:sldId id="320" r:id="rId168"/>
    <p:sldId id="321" r:id="rId169"/>
    <p:sldId id="322" r:id="rId170"/>
    <p:sldId id="323" r:id="rId171"/>
    <p:sldId id="324" r:id="rId172"/>
    <p:sldId id="325" r:id="rId173"/>
    <p:sldId id="326" r:id="rId174"/>
    <p:sldId id="327" r:id="rId175"/>
    <p:sldId id="328" r:id="rId176"/>
    <p:sldId id="329" r:id="rId177"/>
    <p:sldId id="463" r:id="rId178"/>
    <p:sldId id="330" r:id="rId179"/>
    <p:sldId id="331" r:id="rId180"/>
    <p:sldId id="332" r:id="rId181"/>
    <p:sldId id="345" r:id="rId182"/>
    <p:sldId id="346" r:id="rId183"/>
    <p:sldId id="464" r:id="rId184"/>
    <p:sldId id="347" r:id="rId185"/>
    <p:sldId id="348" r:id="rId186"/>
    <p:sldId id="349" r:id="rId187"/>
    <p:sldId id="465" r:id="rId188"/>
    <p:sldId id="434" r:id="rId189"/>
    <p:sldId id="433" r:id="rId190"/>
    <p:sldId id="333" r:id="rId191"/>
    <p:sldId id="334" r:id="rId192"/>
    <p:sldId id="335" r:id="rId193"/>
    <p:sldId id="336" r:id="rId194"/>
    <p:sldId id="337" r:id="rId195"/>
    <p:sldId id="466" r:id="rId196"/>
    <p:sldId id="338" r:id="rId197"/>
    <p:sldId id="350" r:id="rId198"/>
    <p:sldId id="354" r:id="rId199"/>
    <p:sldId id="351" r:id="rId200"/>
    <p:sldId id="404" r:id="rId201"/>
    <p:sldId id="339" r:id="rId202"/>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C0785D91-9962-4EE1-807B-DD46E3AAB5DA}">
          <p14:sldIdLst>
            <p14:sldId id="256"/>
            <p14:sldId id="257"/>
            <p14:sldId id="367"/>
          </p14:sldIdLst>
        </p14:section>
        <p14:section name="Web上多媒体的使用方法" id="{C40AE3C5-04F0-49EE-A26B-A31C09AA534D}">
          <p14:sldIdLst>
            <p14:sldId id="258"/>
            <p14:sldId id="259"/>
            <p14:sldId id="260"/>
            <p14:sldId id="261"/>
            <p14:sldId id="437"/>
            <p14:sldId id="438"/>
            <p14:sldId id="439"/>
            <p14:sldId id="440"/>
            <p14:sldId id="441"/>
            <p14:sldId id="442"/>
            <p14:sldId id="443"/>
            <p14:sldId id="444"/>
            <p14:sldId id="268"/>
            <p14:sldId id="432"/>
            <p14:sldId id="342"/>
            <p14:sldId id="343"/>
          </p14:sldIdLst>
        </p14:section>
        <p14:section name="色彩" id="{7C68D1C9-CF58-4547-9A8E-21622F7335B4}">
          <p14:sldIdLst>
            <p14:sldId id="372"/>
            <p14:sldId id="373"/>
            <p14:sldId id="374"/>
            <p14:sldId id="375"/>
            <p14:sldId id="405"/>
            <p14:sldId id="376"/>
            <p14:sldId id="377"/>
            <p14:sldId id="378"/>
            <p14:sldId id="379"/>
            <p14:sldId id="406"/>
            <p14:sldId id="380"/>
            <p14:sldId id="407"/>
            <p14:sldId id="408"/>
            <p14:sldId id="409"/>
            <p14:sldId id="41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Lst>
        </p14:section>
        <p14:section name="图像" id="{67D2B60B-BC8E-44D4-B29E-8B9891F1C637}">
          <p14:sldIdLst>
            <p14:sldId id="269"/>
            <p14:sldId id="270"/>
            <p14:sldId id="271"/>
            <p14:sldId id="368"/>
            <p14:sldId id="369"/>
            <p14:sldId id="272"/>
            <p14:sldId id="370"/>
            <p14:sldId id="371"/>
            <p14:sldId id="411"/>
            <p14:sldId id="414"/>
            <p14:sldId id="412"/>
            <p14:sldId id="413"/>
            <p14:sldId id="415"/>
            <p14:sldId id="416"/>
            <p14:sldId id="417"/>
            <p14:sldId id="418"/>
            <p14:sldId id="419"/>
            <p14:sldId id="420"/>
            <p14:sldId id="273"/>
            <p14:sldId id="423"/>
            <p14:sldId id="424"/>
            <p14:sldId id="425"/>
            <p14:sldId id="426"/>
            <p14:sldId id="427"/>
            <p14:sldId id="428"/>
            <p14:sldId id="429"/>
            <p14:sldId id="274"/>
            <p14:sldId id="421"/>
            <p14:sldId id="422"/>
            <p14:sldId id="275"/>
            <p14:sldId id="430"/>
            <p14:sldId id="340"/>
            <p14:sldId id="276"/>
            <p14:sldId id="277"/>
            <p14:sldId id="431"/>
            <p14:sldId id="445"/>
            <p14:sldId id="280"/>
            <p14:sldId id="281"/>
            <p14:sldId id="282"/>
            <p14:sldId id="283"/>
            <p14:sldId id="284"/>
            <p14:sldId id="285"/>
            <p14:sldId id="286"/>
            <p14:sldId id="446"/>
            <p14:sldId id="447"/>
            <p14:sldId id="448"/>
            <p14:sldId id="449"/>
          </p14:sldIdLst>
        </p14:section>
        <p14:section name="动画" id="{44897A09-2738-4B3C-BB43-78902FD44242}">
          <p14:sldIdLst>
            <p14:sldId id="288"/>
            <p14:sldId id="289"/>
            <p14:sldId id="290"/>
            <p14:sldId id="291"/>
            <p14:sldId id="292"/>
            <p14:sldId id="293"/>
            <p14:sldId id="294"/>
          </p14:sldIdLst>
        </p14:section>
        <p14:section name="canvas" id="{9573C206-C2D8-4DF5-82D4-83B33C251728}">
          <p14:sldIdLst>
            <p14:sldId id="352"/>
            <p14:sldId id="355"/>
            <p14:sldId id="361"/>
            <p14:sldId id="356"/>
            <p14:sldId id="362"/>
            <p14:sldId id="363"/>
            <p14:sldId id="357"/>
            <p14:sldId id="450"/>
            <p14:sldId id="455"/>
            <p14:sldId id="364"/>
            <p14:sldId id="451"/>
            <p14:sldId id="453"/>
            <p14:sldId id="452"/>
            <p14:sldId id="358"/>
            <p14:sldId id="454"/>
            <p14:sldId id="359"/>
            <p14:sldId id="456"/>
            <p14:sldId id="360"/>
            <p14:sldId id="457"/>
            <p14:sldId id="458"/>
            <p14:sldId id="365"/>
            <p14:sldId id="459"/>
            <p14:sldId id="366"/>
            <p14:sldId id="460"/>
            <p14:sldId id="461"/>
          </p14:sldIdLst>
        </p14:section>
        <p14:section name="音频" id="{198799EC-C149-4A7E-9525-DB01CE28AE96}">
          <p14:sldIdLst>
            <p14:sldId id="295"/>
            <p14:sldId id="296"/>
            <p14:sldId id="297"/>
            <p14:sldId id="298"/>
            <p14:sldId id="299"/>
            <p14:sldId id="300"/>
            <p14:sldId id="301"/>
            <p14:sldId id="302"/>
            <p14:sldId id="303"/>
            <p14:sldId id="304"/>
            <p14:sldId id="305"/>
            <p14:sldId id="306"/>
            <p14:sldId id="307"/>
            <p14:sldId id="341"/>
            <p14:sldId id="462"/>
            <p14:sldId id="344"/>
            <p14:sldId id="435"/>
            <p14:sldId id="436"/>
          </p14:sldIdLst>
        </p14:section>
        <p14:section name="视频" id="{5BF35D4F-ADF7-4C17-845A-56A29ED36B5C}">
          <p14:sldIdLst>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463"/>
            <p14:sldId id="330"/>
            <p14:sldId id="331"/>
            <p14:sldId id="332"/>
            <p14:sldId id="345"/>
            <p14:sldId id="346"/>
            <p14:sldId id="464"/>
            <p14:sldId id="347"/>
            <p14:sldId id="348"/>
            <p14:sldId id="349"/>
            <p14:sldId id="465"/>
            <p14:sldId id="434"/>
            <p14:sldId id="433"/>
          </p14:sldIdLst>
        </p14:section>
        <p14:section name="三维与虚拟现实" id="{3A685EF5-D0B8-4527-BD9A-BCE371511A85}">
          <p14:sldIdLst>
            <p14:sldId id="333"/>
            <p14:sldId id="334"/>
            <p14:sldId id="335"/>
            <p14:sldId id="336"/>
            <p14:sldId id="337"/>
            <p14:sldId id="466"/>
            <p14:sldId id="338"/>
          </p14:sldIdLst>
        </p14:section>
        <p14:section name="相关资源" id="{020D9652-DDE9-4576-8C28-D3160419552C}">
          <p14:sldIdLst>
            <p14:sldId id="350"/>
            <p14:sldId id="354"/>
            <p14:sldId id="351"/>
            <p14:sldId id="404"/>
            <p14:sldId id="33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autoAdjust="0"/>
    <p:restoredTop sz="84288" autoAdjust="0"/>
  </p:normalViewPr>
  <p:slideViewPr>
    <p:cSldViewPr>
      <p:cViewPr varScale="1">
        <p:scale>
          <a:sx n="90" d="100"/>
          <a:sy n="90" d="100"/>
        </p:scale>
        <p:origin x="748" y="56"/>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3" Type="http://schemas.openxmlformats.org/officeDocument/2006/relationships/slide" Target="slides/slide63.xml"/><Relationship Id="rId18" Type="http://schemas.openxmlformats.org/officeDocument/2006/relationships/slide" Target="slides/slide91.xml"/><Relationship Id="rId26" Type="http://schemas.openxmlformats.org/officeDocument/2006/relationships/slide" Target="slides/slide102.xml"/><Relationship Id="rId39" Type="http://schemas.openxmlformats.org/officeDocument/2006/relationships/slide" Target="slides/slide144.xml"/><Relationship Id="rId21" Type="http://schemas.openxmlformats.org/officeDocument/2006/relationships/slide" Target="slides/slide96.xml"/><Relationship Id="rId34" Type="http://schemas.openxmlformats.org/officeDocument/2006/relationships/slide" Target="slides/slide139.xml"/><Relationship Id="rId42" Type="http://schemas.openxmlformats.org/officeDocument/2006/relationships/slide" Target="slides/slide156.xml"/><Relationship Id="rId47" Type="http://schemas.openxmlformats.org/officeDocument/2006/relationships/slide" Target="slides/slide178.xml"/><Relationship Id="rId50" Type="http://schemas.openxmlformats.org/officeDocument/2006/relationships/slide" Target="slides/slide192.xml"/><Relationship Id="rId7" Type="http://schemas.openxmlformats.org/officeDocument/2006/relationships/slide" Target="slides/slide11.xml"/><Relationship Id="rId2" Type="http://schemas.openxmlformats.org/officeDocument/2006/relationships/slide" Target="slides/slide5.xml"/><Relationship Id="rId16" Type="http://schemas.openxmlformats.org/officeDocument/2006/relationships/slide" Target="slides/slide87.xml"/><Relationship Id="rId29" Type="http://schemas.openxmlformats.org/officeDocument/2006/relationships/slide" Target="slides/slide108.xml"/><Relationship Id="rId11" Type="http://schemas.openxmlformats.org/officeDocument/2006/relationships/slide" Target="slides/slide59.xml"/><Relationship Id="rId24" Type="http://schemas.openxmlformats.org/officeDocument/2006/relationships/slide" Target="slides/slide99.xml"/><Relationship Id="rId32" Type="http://schemas.openxmlformats.org/officeDocument/2006/relationships/slide" Target="slides/slide111.xml"/><Relationship Id="rId37" Type="http://schemas.openxmlformats.org/officeDocument/2006/relationships/slide" Target="slides/slide142.xml"/><Relationship Id="rId40" Type="http://schemas.openxmlformats.org/officeDocument/2006/relationships/slide" Target="slides/slide145.xml"/><Relationship Id="rId45" Type="http://schemas.openxmlformats.org/officeDocument/2006/relationships/slide" Target="slides/slide169.xml"/><Relationship Id="rId5" Type="http://schemas.openxmlformats.org/officeDocument/2006/relationships/slide" Target="slides/slide9.xml"/><Relationship Id="rId15" Type="http://schemas.openxmlformats.org/officeDocument/2006/relationships/slide" Target="slides/slide84.xml"/><Relationship Id="rId23" Type="http://schemas.openxmlformats.org/officeDocument/2006/relationships/slide" Target="slides/slide98.xml"/><Relationship Id="rId28" Type="http://schemas.openxmlformats.org/officeDocument/2006/relationships/slide" Target="slides/slide107.xml"/><Relationship Id="rId36" Type="http://schemas.openxmlformats.org/officeDocument/2006/relationships/slide" Target="slides/slide141.xml"/><Relationship Id="rId49" Type="http://schemas.openxmlformats.org/officeDocument/2006/relationships/slide" Target="slides/slide191.xml"/><Relationship Id="rId10" Type="http://schemas.openxmlformats.org/officeDocument/2006/relationships/slide" Target="slides/slide15.xml"/><Relationship Id="rId19" Type="http://schemas.openxmlformats.org/officeDocument/2006/relationships/slide" Target="slides/slide94.xml"/><Relationship Id="rId31" Type="http://schemas.openxmlformats.org/officeDocument/2006/relationships/slide" Target="slides/slide110.xml"/><Relationship Id="rId44" Type="http://schemas.openxmlformats.org/officeDocument/2006/relationships/slide" Target="slides/slide167.xml"/><Relationship Id="rId4" Type="http://schemas.openxmlformats.org/officeDocument/2006/relationships/slide" Target="slides/slide7.xml"/><Relationship Id="rId9" Type="http://schemas.openxmlformats.org/officeDocument/2006/relationships/slide" Target="slides/slide13.xml"/><Relationship Id="rId14" Type="http://schemas.openxmlformats.org/officeDocument/2006/relationships/slide" Target="slides/slide76.xml"/><Relationship Id="rId22" Type="http://schemas.openxmlformats.org/officeDocument/2006/relationships/slide" Target="slides/slide97.xml"/><Relationship Id="rId27" Type="http://schemas.openxmlformats.org/officeDocument/2006/relationships/slide" Target="slides/slide106.xml"/><Relationship Id="rId30" Type="http://schemas.openxmlformats.org/officeDocument/2006/relationships/slide" Target="slides/slide109.xml"/><Relationship Id="rId35" Type="http://schemas.openxmlformats.org/officeDocument/2006/relationships/slide" Target="slides/slide140.xml"/><Relationship Id="rId43" Type="http://schemas.openxmlformats.org/officeDocument/2006/relationships/slide" Target="slides/slide166.xml"/><Relationship Id="rId48" Type="http://schemas.openxmlformats.org/officeDocument/2006/relationships/slide" Target="slides/slide179.xml"/><Relationship Id="rId8" Type="http://schemas.openxmlformats.org/officeDocument/2006/relationships/slide" Target="slides/slide12.xml"/><Relationship Id="rId51" Type="http://schemas.openxmlformats.org/officeDocument/2006/relationships/slide" Target="slides/slide193.xml"/><Relationship Id="rId3" Type="http://schemas.openxmlformats.org/officeDocument/2006/relationships/slide" Target="slides/slide6.xml"/><Relationship Id="rId12" Type="http://schemas.openxmlformats.org/officeDocument/2006/relationships/slide" Target="slides/slide60.xml"/><Relationship Id="rId17" Type="http://schemas.openxmlformats.org/officeDocument/2006/relationships/slide" Target="slides/slide90.xml"/><Relationship Id="rId25" Type="http://schemas.openxmlformats.org/officeDocument/2006/relationships/slide" Target="slides/slide100.xml"/><Relationship Id="rId33" Type="http://schemas.openxmlformats.org/officeDocument/2006/relationships/slide" Target="slides/slide138.xml"/><Relationship Id="rId38" Type="http://schemas.openxmlformats.org/officeDocument/2006/relationships/slide" Target="slides/slide143.xml"/><Relationship Id="rId46" Type="http://schemas.openxmlformats.org/officeDocument/2006/relationships/slide" Target="slides/slide176.xml"/><Relationship Id="rId20" Type="http://schemas.openxmlformats.org/officeDocument/2006/relationships/slide" Target="slides/slide95.xml"/><Relationship Id="rId41" Type="http://schemas.openxmlformats.org/officeDocument/2006/relationships/slide" Target="slides/slide149.xml"/><Relationship Id="rId1" Type="http://schemas.openxmlformats.org/officeDocument/2006/relationships/slide" Target="slides/slide1.xml"/><Relationship Id="rId6"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601206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DD4C1E-14E9-40EC-A44E-23779AABFF0D}" type="slidenum">
              <a:rPr lang="en-US" altLang="zh-CN"/>
              <a:pPr/>
              <a:t>11</a:t>
            </a:fld>
            <a:endParaRPr lang="en-US" altLang="zh-CN"/>
          </a:p>
        </p:txBody>
      </p:sp>
      <p:sp>
        <p:nvSpPr>
          <p:cNvPr id="1245186" name="Rectangle 2"/>
          <p:cNvSpPr>
            <a:spLocks noGrp="1" noRot="1" noChangeAspect="1" noChangeArrowheads="1" noTextEdit="1"/>
          </p:cNvSpPr>
          <p:nvPr>
            <p:ph type="sldImg"/>
          </p:nvPr>
        </p:nvSpPr>
        <p:spPr>
          <a:xfrm>
            <a:off x="65088" y="733425"/>
            <a:ext cx="6519862" cy="3668713"/>
          </a:xfrm>
          <a:ln/>
        </p:spPr>
      </p:sp>
      <p:sp>
        <p:nvSpPr>
          <p:cNvPr id="124518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92211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E95D60-888D-480C-9281-D5554FD0B30D}" type="slidenum">
              <a:rPr lang="en-US" altLang="zh-CN"/>
              <a:pPr/>
              <a:t>13</a:t>
            </a:fld>
            <a:endParaRPr lang="en-US" altLang="zh-CN"/>
          </a:p>
        </p:txBody>
      </p:sp>
      <p:sp>
        <p:nvSpPr>
          <p:cNvPr id="1248258" name="Rectangle 2"/>
          <p:cNvSpPr>
            <a:spLocks noGrp="1" noRot="1" noChangeAspect="1" noChangeArrowheads="1" noTextEdit="1"/>
          </p:cNvSpPr>
          <p:nvPr>
            <p:ph type="sldImg"/>
          </p:nvPr>
        </p:nvSpPr>
        <p:spPr>
          <a:xfrm>
            <a:off x="65088" y="733425"/>
            <a:ext cx="6519862" cy="3668713"/>
          </a:xfrm>
          <a:ln/>
        </p:spPr>
      </p:sp>
      <p:sp>
        <p:nvSpPr>
          <p:cNvPr id="12482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792488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比如最新的</a:t>
            </a:r>
            <a:r>
              <a:rPr lang="en-US" altLang="zh-CN" dirty="0" err="1" smtClean="0"/>
              <a:t>WebM</a:t>
            </a:r>
            <a:r>
              <a:rPr lang="zh-CN" altLang="en-US" dirty="0" smtClean="0"/>
              <a:t>，就是个容器，可以包含多个视频、音频流，还能保存元信息，格式是</a:t>
            </a:r>
            <a:r>
              <a:rPr lang="en-US" altLang="zh-CN" dirty="0" smtClean="0"/>
              <a:t>.</a:t>
            </a:r>
            <a:r>
              <a:rPr lang="en-US" altLang="zh-CN" dirty="0" err="1" smtClean="0"/>
              <a:t>webm</a:t>
            </a:r>
            <a:r>
              <a:rPr lang="zh-CN" altLang="en-US" dirty="0" smtClean="0"/>
              <a:t>，音频算法是</a:t>
            </a:r>
            <a:r>
              <a:rPr lang="en-US" altLang="zh-CN" dirty="0" err="1" smtClean="0"/>
              <a:t>ogg</a:t>
            </a:r>
            <a:r>
              <a:rPr lang="en-US" altLang="zh-CN" dirty="0" smtClean="0"/>
              <a:t> </a:t>
            </a:r>
            <a:r>
              <a:rPr lang="en-US" altLang="zh-CN" dirty="0" err="1" smtClean="0"/>
              <a:t>vorbis</a:t>
            </a:r>
            <a:r>
              <a:rPr lang="zh-CN" altLang="en-US" dirty="0" smtClean="0"/>
              <a:t>，视频算法是</a:t>
            </a:r>
            <a:r>
              <a:rPr lang="en-US" altLang="zh-CN" dirty="0" smtClean="0"/>
              <a:t>on2 VP8</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395816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在本部分中，将介绍色彩的一些基本概念，包括三原色、色彩间关系、安全调色板等。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3493085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a:t>
            </a:r>
            <a:r>
              <a:rPr lang="en-US" altLang="zh-CN" dirty="0" smtClean="0"/>
              <a:t>CSS3</a:t>
            </a:r>
            <a:r>
              <a:rPr lang="zh-CN" altLang="en-US" dirty="0" smtClean="0"/>
              <a:t>中还引入了透明的概念，这个我们会在</a:t>
            </a:r>
            <a:r>
              <a:rPr lang="en-US" altLang="zh-CN" dirty="0" smtClean="0"/>
              <a:t>CSS2</a:t>
            </a:r>
            <a:r>
              <a:rPr lang="zh-CN" altLang="en-US" dirty="0" smtClean="0"/>
              <a:t>中介绍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71277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那个蓝色框显得更暗？（左边）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a:t>
            </a:fld>
            <a:endParaRPr lang="en-US" altLang="zh-CN"/>
          </a:p>
        </p:txBody>
      </p:sp>
    </p:spTree>
    <p:extLst>
      <p:ext uri="{BB962C8B-B14F-4D97-AF65-F5344CB8AC3E}">
        <p14:creationId xmlns:p14="http://schemas.microsoft.com/office/powerpoint/2010/main" val="664529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Fluting</a:t>
            </a:r>
            <a:r>
              <a:rPr lang="zh-CN" altLang="en-US" dirty="0" smtClean="0"/>
              <a:t>效果，相近颜色自动混合</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337442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在本部分中，将介绍图像的基本知识，图像的常见格式，以及脚本化图像的一些内容。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2195013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FDF97-576A-475F-937F-4C2CC4EBD270}" type="slidenum">
              <a:rPr lang="en-US" altLang="zh-CN"/>
              <a:pPr/>
              <a:t>59</a:t>
            </a:fld>
            <a:endParaRPr lang="en-US" altLang="zh-CN"/>
          </a:p>
        </p:txBody>
      </p:sp>
      <p:sp>
        <p:nvSpPr>
          <p:cNvPr id="1202178" name="Rectangle 2"/>
          <p:cNvSpPr>
            <a:spLocks noGrp="1" noRot="1" noChangeAspect="1" noChangeArrowheads="1" noTextEdit="1"/>
          </p:cNvSpPr>
          <p:nvPr>
            <p:ph type="sldImg"/>
          </p:nvPr>
        </p:nvSpPr>
        <p:spPr>
          <a:xfrm>
            <a:off x="65088" y="733425"/>
            <a:ext cx="6519862" cy="3668713"/>
          </a:xfrm>
          <a:ln/>
        </p:spPr>
      </p:sp>
      <p:sp>
        <p:nvSpPr>
          <p:cNvPr id="1202179" name="Rectangle 3"/>
          <p:cNvSpPr>
            <a:spLocks noGrp="1" noChangeArrowheads="1"/>
          </p:cNvSpPr>
          <p:nvPr>
            <p:ph type="body" idx="1"/>
          </p:nvPr>
        </p:nvSpPr>
        <p:spPr/>
        <p:txBody>
          <a:bodyPr/>
          <a:lstStyle/>
          <a:p>
            <a:r>
              <a:rPr lang="zh-CN" altLang="en-US" dirty="0"/>
              <a:t>下面我们要开始接触</a:t>
            </a:r>
            <a:r>
              <a:rPr lang="en-US" altLang="zh-CN" dirty="0"/>
              <a:t>web</a:t>
            </a:r>
            <a:r>
              <a:rPr lang="zh-CN" altLang="en-US" dirty="0"/>
              <a:t>上另一个很重要的内容元素</a:t>
            </a:r>
            <a:r>
              <a:rPr lang="en-US" altLang="zh-CN" dirty="0"/>
              <a:t>:</a:t>
            </a:r>
            <a:r>
              <a:rPr lang="zh-CN" altLang="en-US" dirty="0"/>
              <a:t>图像</a:t>
            </a:r>
            <a:r>
              <a:rPr lang="en-US" altLang="zh-CN" dirty="0"/>
              <a:t>.</a:t>
            </a:r>
            <a:r>
              <a:rPr lang="zh-CN" altLang="en-US" dirty="0"/>
              <a:t>图像是</a:t>
            </a:r>
            <a:r>
              <a:rPr lang="en-US" altLang="zh-CN" dirty="0"/>
              <a:t>web</a:t>
            </a:r>
            <a:r>
              <a:rPr lang="zh-CN" altLang="en-US" dirty="0"/>
              <a:t>上最常见的也是最早出现的</a:t>
            </a:r>
            <a:r>
              <a:rPr lang="en-US" altLang="zh-CN" dirty="0"/>
              <a:t>,</a:t>
            </a:r>
            <a:r>
              <a:rPr lang="zh-CN" altLang="en-US" dirty="0"/>
              <a:t>也是现在支持最好的多媒体内容</a:t>
            </a:r>
            <a:r>
              <a:rPr lang="en-US" altLang="zh-CN" dirty="0"/>
              <a:t>.</a:t>
            </a:r>
            <a:r>
              <a:rPr lang="zh-CN" altLang="en-US" dirty="0"/>
              <a:t>后面我们会看到</a:t>
            </a:r>
            <a:r>
              <a:rPr lang="en-US" altLang="zh-CN" dirty="0"/>
              <a:t>,</a:t>
            </a:r>
            <a:r>
              <a:rPr lang="zh-CN" altLang="en-US" dirty="0"/>
              <a:t>她属于直接插入式</a:t>
            </a:r>
            <a:r>
              <a:rPr lang="zh-CN" altLang="en-US" dirty="0" smtClean="0"/>
              <a:t>多媒体</a:t>
            </a:r>
            <a:endParaRPr lang="en-US" altLang="zh-CN" dirty="0" smtClean="0"/>
          </a:p>
          <a:p>
            <a:r>
              <a:rPr lang="zh-CN" altLang="en-US" dirty="0" smtClean="0"/>
              <a:t> 图像</a:t>
            </a:r>
            <a:r>
              <a:rPr lang="zh-CN" altLang="en-US" dirty="0"/>
              <a:t>和图形还是有一些区别的</a:t>
            </a:r>
            <a:r>
              <a:rPr lang="en-US" altLang="zh-CN" dirty="0"/>
              <a:t>,</a:t>
            </a:r>
            <a:r>
              <a:rPr lang="zh-CN" altLang="en-US" dirty="0"/>
              <a:t>图形是指用几何元素构成的图片</a:t>
            </a:r>
            <a:r>
              <a:rPr lang="en-US" altLang="zh-CN" dirty="0"/>
              <a:t>,</a:t>
            </a:r>
            <a:r>
              <a:rPr lang="zh-CN" altLang="en-US" dirty="0"/>
              <a:t>而图像是复杂的图片</a:t>
            </a:r>
            <a:r>
              <a:rPr lang="en-US" altLang="zh-CN" dirty="0"/>
              <a:t>,</a:t>
            </a:r>
            <a:r>
              <a:rPr lang="zh-CN" altLang="en-US" dirty="0"/>
              <a:t>不能很直接的划分为若干几何图形</a:t>
            </a:r>
            <a:r>
              <a:rPr lang="en-US" altLang="zh-CN" dirty="0"/>
              <a:t>,</a:t>
            </a:r>
            <a:r>
              <a:rPr lang="zh-CN" altLang="en-US" dirty="0"/>
              <a:t>很多时候</a:t>
            </a:r>
            <a:r>
              <a:rPr lang="en-US" altLang="zh-CN" dirty="0"/>
              <a:t>,</a:t>
            </a:r>
            <a:r>
              <a:rPr lang="zh-CN" altLang="en-US" dirty="0"/>
              <a:t>图像还可以指动态的图片</a:t>
            </a:r>
            <a:r>
              <a:rPr lang="en-US" altLang="zh-CN" dirty="0"/>
              <a:t>,</a:t>
            </a:r>
            <a:r>
              <a:rPr lang="zh-CN" altLang="en-US" dirty="0"/>
              <a:t>比如动态</a:t>
            </a:r>
            <a:r>
              <a:rPr lang="en-US" altLang="zh-CN" dirty="0"/>
              <a:t>GIF,</a:t>
            </a:r>
            <a:r>
              <a:rPr lang="zh-CN" altLang="en-US" dirty="0"/>
              <a:t>但是图形一定是静态的</a:t>
            </a:r>
            <a:r>
              <a:rPr lang="en-US" altLang="zh-CN" dirty="0"/>
              <a:t>.</a:t>
            </a:r>
            <a:r>
              <a:rPr lang="zh-CN" altLang="en-US" dirty="0"/>
              <a:t>当然</a:t>
            </a:r>
            <a:r>
              <a:rPr lang="en-US" altLang="zh-CN" dirty="0"/>
              <a:t>,</a:t>
            </a:r>
            <a:r>
              <a:rPr lang="zh-CN" altLang="en-US" dirty="0"/>
              <a:t>有些时候这两个概念也可以混用</a:t>
            </a:r>
          </a:p>
        </p:txBody>
      </p:sp>
    </p:spTree>
    <p:extLst>
      <p:ext uri="{BB962C8B-B14F-4D97-AF65-F5344CB8AC3E}">
        <p14:creationId xmlns:p14="http://schemas.microsoft.com/office/powerpoint/2010/main" val="348269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8F179C-0F46-4B2F-99BC-08BAAD1C7455}" type="slidenum">
              <a:rPr lang="en-US" altLang="zh-CN"/>
              <a:pPr/>
              <a:t>60</a:t>
            </a:fld>
            <a:endParaRPr lang="en-US" altLang="zh-CN"/>
          </a:p>
        </p:txBody>
      </p:sp>
      <p:sp>
        <p:nvSpPr>
          <p:cNvPr id="1204226" name="Rectangle 2"/>
          <p:cNvSpPr>
            <a:spLocks noGrp="1" noRot="1" noChangeAspect="1" noChangeArrowheads="1" noTextEdit="1"/>
          </p:cNvSpPr>
          <p:nvPr>
            <p:ph type="sldImg"/>
          </p:nvPr>
        </p:nvSpPr>
        <p:spPr>
          <a:xfrm>
            <a:off x="65088" y="733425"/>
            <a:ext cx="6519862" cy="3668713"/>
          </a:xfrm>
          <a:ln/>
        </p:spPr>
      </p:sp>
      <p:sp>
        <p:nvSpPr>
          <p:cNvPr id="1204227" name="Rectangle 3"/>
          <p:cNvSpPr>
            <a:spLocks noGrp="1" noChangeArrowheads="1"/>
          </p:cNvSpPr>
          <p:nvPr>
            <p:ph type="body" idx="1"/>
          </p:nvPr>
        </p:nvSpPr>
        <p:spPr/>
        <p:txBody>
          <a:bodyPr/>
          <a:lstStyle/>
          <a:p>
            <a:r>
              <a:rPr lang="zh-CN" altLang="en-US"/>
              <a:t>主要工具都可以建立</a:t>
            </a:r>
          </a:p>
        </p:txBody>
      </p:sp>
    </p:spTree>
    <p:extLst>
      <p:ext uri="{BB962C8B-B14F-4D97-AF65-F5344CB8AC3E}">
        <p14:creationId xmlns:p14="http://schemas.microsoft.com/office/powerpoint/2010/main" val="200586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颜色抖动效果，本质是用相邻的类似像素来模拟近似效果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169371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GIF</a:t>
            </a:r>
            <a:r>
              <a:rPr lang="zh-CN" altLang="en-US" dirty="0" smtClean="0"/>
              <a:t>可以通过调整调色板得到进一步压缩和优化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80</a:t>
            </a:fld>
            <a:endParaRPr lang="en-US" altLang="zh-CN"/>
          </a:p>
        </p:txBody>
      </p:sp>
    </p:spTree>
    <p:extLst>
      <p:ext uri="{BB962C8B-B14F-4D97-AF65-F5344CB8AC3E}">
        <p14:creationId xmlns:p14="http://schemas.microsoft.com/office/powerpoint/2010/main" val="392549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GIF</a:t>
            </a:r>
            <a:r>
              <a:rPr lang="zh-CN" altLang="en-US" dirty="0" smtClean="0"/>
              <a:t>支持透明色</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3481035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因为只有</a:t>
            </a:r>
            <a:r>
              <a:rPr lang="en-US" altLang="zh-CN" dirty="0" smtClean="0"/>
              <a:t>1</a:t>
            </a:r>
            <a:r>
              <a:rPr lang="zh-CN" altLang="en-US" dirty="0" smtClean="0"/>
              <a:t>位做透明化，所以在透明化过程中可能会出现光晕（</a:t>
            </a:r>
            <a:r>
              <a:rPr lang="en-US" altLang="zh-CN" dirty="0" smtClean="0"/>
              <a:t>halo</a:t>
            </a:r>
            <a:r>
              <a:rPr lang="zh-CN" altLang="en-US" dirty="0" smtClean="0"/>
              <a:t>）效果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4292335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639049-DB9C-4D2B-BE74-34E2D1504DEC}" type="slidenum">
              <a:rPr lang="en-US" altLang="zh-CN"/>
              <a:pPr/>
              <a:t>84</a:t>
            </a:fld>
            <a:endParaRPr lang="en-US" altLang="zh-CN"/>
          </a:p>
        </p:txBody>
      </p:sp>
      <p:sp>
        <p:nvSpPr>
          <p:cNvPr id="1212418" name="Rectangle 2"/>
          <p:cNvSpPr>
            <a:spLocks noGrp="1" noRot="1" noChangeAspect="1" noChangeArrowheads="1" noTextEdit="1"/>
          </p:cNvSpPr>
          <p:nvPr>
            <p:ph type="sldImg"/>
          </p:nvPr>
        </p:nvSpPr>
        <p:spPr>
          <a:xfrm>
            <a:off x="65088" y="733425"/>
            <a:ext cx="6519862" cy="3668713"/>
          </a:xfrm>
          <a:ln/>
        </p:spPr>
      </p:sp>
      <p:sp>
        <p:nvSpPr>
          <p:cNvPr id="1212419" name="Rectangle 3"/>
          <p:cNvSpPr>
            <a:spLocks noGrp="1" noChangeArrowheads="1"/>
          </p:cNvSpPr>
          <p:nvPr>
            <p:ph type="body" idx="1"/>
          </p:nvPr>
        </p:nvSpPr>
        <p:spPr/>
        <p:txBody>
          <a:bodyPr/>
          <a:lstStyle/>
          <a:p>
            <a:r>
              <a:rPr lang="zh-CN" altLang="en-US"/>
              <a:t>可以选择无损压缩以及压缩比</a:t>
            </a:r>
          </a:p>
        </p:txBody>
      </p:sp>
    </p:spTree>
    <p:extLst>
      <p:ext uri="{BB962C8B-B14F-4D97-AF65-F5344CB8AC3E}">
        <p14:creationId xmlns:p14="http://schemas.microsoft.com/office/powerpoint/2010/main" val="3715382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边缘锯齿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182710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92FB2B-215D-4EAF-B21F-1D8D1B832AC5}" type="slidenum">
              <a:rPr lang="en-US" altLang="zh-CN"/>
              <a:pPr/>
              <a:t>94</a:t>
            </a:fld>
            <a:endParaRPr lang="en-US" altLang="zh-CN"/>
          </a:p>
        </p:txBody>
      </p:sp>
      <p:sp>
        <p:nvSpPr>
          <p:cNvPr id="1223682" name="Rectangle 2"/>
          <p:cNvSpPr>
            <a:spLocks noGrp="1" noRot="1" noChangeAspect="1" noChangeArrowheads="1" noTextEdit="1"/>
          </p:cNvSpPr>
          <p:nvPr>
            <p:ph type="sldImg"/>
          </p:nvPr>
        </p:nvSpPr>
        <p:spPr>
          <a:xfrm>
            <a:off x="65088" y="733425"/>
            <a:ext cx="6519862" cy="3668713"/>
          </a:xfrm>
          <a:ln/>
        </p:spPr>
      </p:sp>
      <p:sp>
        <p:nvSpPr>
          <p:cNvPr id="1223683" name="Rectangle 3"/>
          <p:cNvSpPr>
            <a:spLocks noGrp="1" noChangeArrowheads="1"/>
          </p:cNvSpPr>
          <p:nvPr>
            <p:ph type="body" idx="1"/>
          </p:nvPr>
        </p:nvSpPr>
        <p:spPr/>
        <p:txBody>
          <a:bodyPr/>
          <a:lstStyle/>
          <a:p>
            <a:r>
              <a:rPr lang="zh-CN" altLang="en-US" dirty="0"/>
              <a:t>可以包括图像描述</a:t>
            </a:r>
            <a:r>
              <a:rPr lang="en-US" altLang="zh-CN" dirty="0"/>
              <a:t>,</a:t>
            </a:r>
            <a:r>
              <a:rPr lang="zh-CN" altLang="en-US" dirty="0"/>
              <a:t>图像大小</a:t>
            </a:r>
            <a:r>
              <a:rPr lang="en-US" altLang="zh-CN" dirty="0"/>
              <a:t>(</a:t>
            </a:r>
            <a:r>
              <a:rPr lang="zh-CN" altLang="en-US" dirty="0"/>
              <a:t>一般以字节为单位</a:t>
            </a:r>
            <a:r>
              <a:rPr lang="en-US" altLang="zh-CN" dirty="0" smtClean="0"/>
              <a:t>)</a:t>
            </a:r>
            <a:endParaRPr lang="en-US" altLang="zh-CN" dirty="0"/>
          </a:p>
        </p:txBody>
      </p:sp>
    </p:spTree>
    <p:extLst>
      <p:ext uri="{BB962C8B-B14F-4D97-AF65-F5344CB8AC3E}">
        <p14:creationId xmlns:p14="http://schemas.microsoft.com/office/powerpoint/2010/main" val="2982282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9B7316-8A0B-4514-ADA5-C4B537930179}" type="slidenum">
              <a:rPr lang="en-US" altLang="zh-CN"/>
              <a:pPr/>
              <a:t>95</a:t>
            </a:fld>
            <a:endParaRPr lang="en-US" altLang="zh-CN"/>
          </a:p>
        </p:txBody>
      </p:sp>
      <p:sp>
        <p:nvSpPr>
          <p:cNvPr id="1225730" name="Rectangle 2"/>
          <p:cNvSpPr>
            <a:spLocks noGrp="1" noRot="1" noChangeAspect="1" noChangeArrowheads="1" noTextEdit="1"/>
          </p:cNvSpPr>
          <p:nvPr>
            <p:ph type="sldImg"/>
          </p:nvPr>
        </p:nvSpPr>
        <p:spPr>
          <a:xfrm>
            <a:off x="65088" y="733425"/>
            <a:ext cx="6519862" cy="3668713"/>
          </a:xfrm>
          <a:ln/>
        </p:spPr>
      </p:sp>
      <p:sp>
        <p:nvSpPr>
          <p:cNvPr id="1225731" name="Rectangle 3"/>
          <p:cNvSpPr>
            <a:spLocks noGrp="1" noChangeArrowheads="1"/>
          </p:cNvSpPr>
          <p:nvPr>
            <p:ph type="body" idx="1"/>
          </p:nvPr>
        </p:nvSpPr>
        <p:spPr/>
        <p:txBody>
          <a:bodyPr/>
          <a:lstStyle/>
          <a:p>
            <a:r>
              <a:rPr lang="zh-CN" altLang="en-US"/>
              <a:t>利用图像缓存</a:t>
            </a:r>
          </a:p>
          <a:p>
            <a:r>
              <a:rPr lang="zh-CN" altLang="en-US"/>
              <a:t>这个只是让我从心里上有一种错觉</a:t>
            </a:r>
          </a:p>
        </p:txBody>
      </p:sp>
    </p:spTree>
    <p:extLst>
      <p:ext uri="{BB962C8B-B14F-4D97-AF65-F5344CB8AC3E}">
        <p14:creationId xmlns:p14="http://schemas.microsoft.com/office/powerpoint/2010/main" val="1699482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服务器端怎么处理这个响应，由服务器决定。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101</a:t>
            </a:fld>
            <a:endParaRPr lang="en-US" altLang="zh-CN"/>
          </a:p>
        </p:txBody>
      </p:sp>
    </p:spTree>
    <p:extLst>
      <p:ext uri="{BB962C8B-B14F-4D97-AF65-F5344CB8AC3E}">
        <p14:creationId xmlns:p14="http://schemas.microsoft.com/office/powerpoint/2010/main" val="3268501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在本部分中，将介绍动画的基本概念和常见的动画格式。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105</a:t>
            </a:fld>
            <a:endParaRPr lang="en-US" altLang="zh-CN"/>
          </a:p>
        </p:txBody>
      </p:sp>
    </p:spTree>
    <p:extLst>
      <p:ext uri="{BB962C8B-B14F-4D97-AF65-F5344CB8AC3E}">
        <p14:creationId xmlns:p14="http://schemas.microsoft.com/office/powerpoint/2010/main" val="74564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Web</a:t>
            </a:r>
            <a:r>
              <a:rPr lang="zh-CN" altLang="en-US" dirty="0" smtClean="0"/>
              <a:t>中的多媒体，从简单到复杂，从静态到动态，尺寸从小到大，可以分为色彩、图像、动画、音频、视频等内容。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257029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F5AAC7-1293-49DE-A415-7594A8DAD0EF}" type="slidenum">
              <a:rPr lang="en-US" altLang="zh-CN"/>
              <a:pPr/>
              <a:t>106</a:t>
            </a:fld>
            <a:endParaRPr lang="en-US" altLang="zh-CN"/>
          </a:p>
        </p:txBody>
      </p:sp>
      <p:sp>
        <p:nvSpPr>
          <p:cNvPr id="1258498" name="Rectangle 2"/>
          <p:cNvSpPr>
            <a:spLocks noGrp="1" noRot="1" noChangeAspect="1" noChangeArrowheads="1" noTextEdit="1"/>
          </p:cNvSpPr>
          <p:nvPr>
            <p:ph type="sldImg"/>
          </p:nvPr>
        </p:nvSpPr>
        <p:spPr>
          <a:xfrm>
            <a:off x="65088" y="733425"/>
            <a:ext cx="6519862" cy="3668713"/>
          </a:xfrm>
          <a:ln/>
        </p:spPr>
      </p:sp>
      <p:sp>
        <p:nvSpPr>
          <p:cNvPr id="1258499" name="Rectangle 3"/>
          <p:cNvSpPr>
            <a:spLocks noGrp="1" noChangeArrowheads="1"/>
          </p:cNvSpPr>
          <p:nvPr>
            <p:ph type="body" idx="1"/>
          </p:nvPr>
        </p:nvSpPr>
        <p:spPr/>
        <p:txBody>
          <a:bodyPr/>
          <a:lstStyle/>
          <a:p>
            <a:r>
              <a:rPr lang="zh-CN" altLang="en-US"/>
              <a:t>背景单独作为一层</a:t>
            </a:r>
            <a:r>
              <a:rPr lang="en-US" altLang="zh-CN"/>
              <a:t>,</a:t>
            </a:r>
            <a:r>
              <a:rPr lang="zh-CN" altLang="en-US"/>
              <a:t>每个人物作为一层</a:t>
            </a:r>
            <a:r>
              <a:rPr lang="en-US" altLang="zh-CN"/>
              <a:t>,</a:t>
            </a:r>
            <a:r>
              <a:rPr lang="zh-CN" altLang="en-US"/>
              <a:t>隔离与重叠各个层</a:t>
            </a:r>
            <a:r>
              <a:rPr lang="en-US" altLang="zh-CN"/>
              <a:t>,</a:t>
            </a:r>
            <a:r>
              <a:rPr lang="zh-CN" altLang="en-US"/>
              <a:t>得到动画效果</a:t>
            </a:r>
          </a:p>
          <a:p>
            <a:r>
              <a:rPr lang="zh-CN" altLang="en-US"/>
              <a:t>小时候快速翻书得到的动画效果</a:t>
            </a:r>
            <a:r>
              <a:rPr lang="en-US" altLang="zh-CN"/>
              <a:t>,</a:t>
            </a:r>
            <a:r>
              <a:rPr lang="zh-CN" altLang="en-US"/>
              <a:t>另一个例子</a:t>
            </a:r>
            <a:r>
              <a:rPr lang="en-US" altLang="zh-CN"/>
              <a:t>:</a:t>
            </a:r>
            <a:r>
              <a:rPr lang="zh-CN" altLang="en-US"/>
              <a:t>幻灯片</a:t>
            </a:r>
          </a:p>
          <a:p>
            <a:r>
              <a:rPr lang="zh-CN" altLang="en-US"/>
              <a:t>始终只更新运动物体的那一部分</a:t>
            </a:r>
            <a:r>
              <a:rPr lang="en-US" altLang="zh-CN"/>
              <a:t>,</a:t>
            </a:r>
            <a:r>
              <a:rPr lang="zh-CN" altLang="en-US"/>
              <a:t>背景不变</a:t>
            </a:r>
            <a:r>
              <a:rPr lang="en-US" altLang="zh-CN"/>
              <a:t>,</a:t>
            </a:r>
            <a:r>
              <a:rPr lang="zh-CN" altLang="en-US"/>
              <a:t>与赛璐珞动画不同</a:t>
            </a:r>
          </a:p>
          <a:p>
            <a:r>
              <a:rPr lang="zh-CN" altLang="en-US"/>
              <a:t>与基于样条不同的是</a:t>
            </a:r>
            <a:r>
              <a:rPr lang="en-US" altLang="zh-CN"/>
              <a:t>,</a:t>
            </a:r>
            <a:r>
              <a:rPr lang="zh-CN" altLang="en-US"/>
              <a:t>基于样条的动画是基于位图的</a:t>
            </a:r>
            <a:r>
              <a:rPr lang="en-US" altLang="zh-CN"/>
              <a:t>,</a:t>
            </a:r>
            <a:r>
              <a:rPr lang="zh-CN" altLang="en-US"/>
              <a:t>而基于向量的则是基于矢量图形的</a:t>
            </a:r>
            <a:r>
              <a:rPr lang="en-US" altLang="zh-CN"/>
              <a:t>,</a:t>
            </a:r>
            <a:r>
              <a:rPr lang="zh-CN" altLang="en-US"/>
              <a:t>每次都是通过计算得出的</a:t>
            </a:r>
          </a:p>
          <a:p>
            <a:endParaRPr lang="en-US" altLang="zh-CN"/>
          </a:p>
        </p:txBody>
      </p:sp>
    </p:spTree>
    <p:extLst>
      <p:ext uri="{BB962C8B-B14F-4D97-AF65-F5344CB8AC3E}">
        <p14:creationId xmlns:p14="http://schemas.microsoft.com/office/powerpoint/2010/main" val="216318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381168-622C-4CED-8753-BEB2AE3A931E}" type="slidenum">
              <a:rPr lang="en-US" altLang="zh-CN"/>
              <a:pPr/>
              <a:t>111</a:t>
            </a:fld>
            <a:endParaRPr lang="en-US" altLang="zh-CN"/>
          </a:p>
        </p:txBody>
      </p:sp>
      <p:sp>
        <p:nvSpPr>
          <p:cNvPr id="1264642" name="Rectangle 2"/>
          <p:cNvSpPr>
            <a:spLocks noGrp="1" noRot="1" noChangeAspect="1" noChangeArrowheads="1" noTextEdit="1"/>
          </p:cNvSpPr>
          <p:nvPr>
            <p:ph type="sldImg"/>
          </p:nvPr>
        </p:nvSpPr>
        <p:spPr>
          <a:xfrm>
            <a:off x="65088" y="733425"/>
            <a:ext cx="6519862" cy="3668713"/>
          </a:xfrm>
          <a:ln/>
        </p:spPr>
      </p:sp>
      <p:sp>
        <p:nvSpPr>
          <p:cNvPr id="1264643" name="Rectangle 3"/>
          <p:cNvSpPr>
            <a:spLocks noGrp="1" noChangeArrowheads="1"/>
          </p:cNvSpPr>
          <p:nvPr>
            <p:ph type="body" idx="1"/>
          </p:nvPr>
        </p:nvSpPr>
        <p:spPr/>
        <p:txBody>
          <a:bodyPr/>
          <a:lstStyle/>
          <a:p>
            <a:r>
              <a:rPr lang="en-US" altLang="zh-CN" dirty="0"/>
              <a:t>Shockwave</a:t>
            </a:r>
            <a:r>
              <a:rPr lang="zh-CN" altLang="en-US" dirty="0"/>
              <a:t>是</a:t>
            </a:r>
            <a:r>
              <a:rPr lang="en-US" altLang="zh-CN" dirty="0" smtClean="0"/>
              <a:t>Macromedia/Adobe</a:t>
            </a:r>
            <a:r>
              <a:rPr lang="zh-CN" altLang="en-US" dirty="0" smtClean="0"/>
              <a:t>公司</a:t>
            </a:r>
            <a:r>
              <a:rPr lang="zh-CN" altLang="en-US" dirty="0"/>
              <a:t>一系列观察器与创作工具的统称</a:t>
            </a:r>
            <a:r>
              <a:rPr lang="en-US" altLang="zh-CN" dirty="0"/>
              <a:t>,</a:t>
            </a:r>
            <a:r>
              <a:rPr lang="zh-CN" altLang="en-US" dirty="0"/>
              <a:t>利用这个工具</a:t>
            </a:r>
            <a:r>
              <a:rPr lang="en-US" altLang="zh-CN" dirty="0"/>
              <a:t>,</a:t>
            </a:r>
            <a:r>
              <a:rPr lang="zh-CN" altLang="en-US" dirty="0"/>
              <a:t>可以对</a:t>
            </a:r>
            <a:r>
              <a:rPr lang="en-US" altLang="zh-CN" dirty="0"/>
              <a:t>Macromedia</a:t>
            </a:r>
            <a:r>
              <a:rPr lang="zh-CN" altLang="en-US" dirty="0"/>
              <a:t>的</a:t>
            </a:r>
            <a:r>
              <a:rPr lang="en-US" altLang="zh-CN" dirty="0" err="1"/>
              <a:t>Director,FreeHand,Authorware,SoundEdit</a:t>
            </a:r>
            <a:r>
              <a:rPr lang="zh-CN" altLang="en-US" dirty="0"/>
              <a:t>进行观看</a:t>
            </a:r>
            <a:r>
              <a:rPr lang="en-US" altLang="zh-CN" dirty="0"/>
              <a:t>,</a:t>
            </a:r>
            <a:r>
              <a:rPr lang="zh-CN" altLang="en-US" dirty="0"/>
              <a:t>并且现在已经能够实现流式传播</a:t>
            </a:r>
            <a:r>
              <a:rPr lang="en-US" altLang="zh-CN" dirty="0"/>
              <a:t>,</a:t>
            </a:r>
            <a:r>
              <a:rPr lang="zh-CN" altLang="en-US" dirty="0"/>
              <a:t>是现在</a:t>
            </a:r>
            <a:r>
              <a:rPr lang="en-US" altLang="zh-CN" dirty="0"/>
              <a:t>flash</a:t>
            </a:r>
            <a:r>
              <a:rPr lang="zh-CN" altLang="en-US" dirty="0"/>
              <a:t>技术的前辈</a:t>
            </a:r>
            <a:r>
              <a:rPr lang="en-US" altLang="zh-CN" dirty="0"/>
              <a:t>(</a:t>
            </a:r>
            <a:r>
              <a:rPr lang="zh-CN" altLang="en-US" dirty="0"/>
              <a:t>也不能说是前身</a:t>
            </a:r>
            <a:r>
              <a:rPr lang="en-US" altLang="zh-CN" dirty="0" smtClean="0"/>
              <a:t>)</a:t>
            </a:r>
          </a:p>
          <a:p>
            <a:r>
              <a:rPr lang="zh-CN" altLang="en-US" dirty="0" smtClean="0"/>
              <a:t>最新：</a:t>
            </a:r>
            <a:r>
              <a:rPr lang="en-US" altLang="zh-CN" dirty="0" smtClean="0"/>
              <a:t>Apple</a:t>
            </a:r>
            <a:r>
              <a:rPr lang="zh-CN" altLang="en-US" dirty="0" smtClean="0"/>
              <a:t>不支持</a:t>
            </a:r>
            <a:r>
              <a:rPr lang="en-US" altLang="zh-CN" dirty="0" smtClean="0"/>
              <a:t>Flash</a:t>
            </a:r>
            <a:r>
              <a:rPr lang="zh-CN" altLang="en-US" dirty="0" smtClean="0"/>
              <a:t>，</a:t>
            </a:r>
            <a:r>
              <a:rPr lang="en-US" altLang="zh-CN" dirty="0" smtClean="0"/>
              <a:t>AMD AUP</a:t>
            </a:r>
            <a:r>
              <a:rPr lang="zh-CN" altLang="en-US" dirty="0" smtClean="0"/>
              <a:t>已经可以硬件加速</a:t>
            </a:r>
            <a:r>
              <a:rPr lang="en-US" altLang="zh-CN" dirty="0" smtClean="0"/>
              <a:t>Flash Player10.1</a:t>
            </a:r>
          </a:p>
          <a:p>
            <a:r>
              <a:rPr lang="en-US" altLang="zh-CN" dirty="0" smtClean="0"/>
              <a:t>*.</a:t>
            </a:r>
            <a:r>
              <a:rPr lang="en-US" altLang="zh-CN" dirty="0" err="1" smtClean="0"/>
              <a:t>flv</a:t>
            </a:r>
            <a:r>
              <a:rPr lang="zh-CN" altLang="en-US" dirty="0" smtClean="0"/>
              <a:t>是 </a:t>
            </a:r>
            <a:r>
              <a:rPr lang="en-US" altLang="zh-CN" dirty="0" smtClean="0"/>
              <a:t>Flash Video</a:t>
            </a:r>
            <a:r>
              <a:rPr lang="zh-CN" altLang="en-US" dirty="0" smtClean="0"/>
              <a:t>的简称，</a:t>
            </a:r>
            <a:r>
              <a:rPr lang="en-US" altLang="zh-CN" dirty="0" smtClean="0"/>
              <a:t>FLV</a:t>
            </a:r>
            <a:r>
              <a:rPr lang="zh-CN" altLang="en-US" dirty="0" smtClean="0"/>
              <a:t>流媒体格式是一种视频格式，它的出现有效地解决了视频文件导入</a:t>
            </a:r>
            <a:r>
              <a:rPr lang="en-US" altLang="zh-CN" dirty="0" smtClean="0"/>
              <a:t>Flash</a:t>
            </a:r>
            <a:r>
              <a:rPr lang="zh-CN" altLang="en-US" dirty="0" smtClean="0"/>
              <a:t>后，使导出的</a:t>
            </a:r>
            <a:r>
              <a:rPr lang="en-US" altLang="zh-CN" dirty="0" smtClean="0"/>
              <a:t>SWF</a:t>
            </a:r>
            <a:r>
              <a:rPr lang="zh-CN" altLang="en-US" dirty="0" smtClean="0"/>
              <a:t>文件体积庞大，不能在网络上有效使用等缺点。</a:t>
            </a:r>
          </a:p>
          <a:p>
            <a:endParaRPr lang="en-US" altLang="zh-CN" dirty="0"/>
          </a:p>
        </p:txBody>
      </p:sp>
    </p:spTree>
    <p:extLst>
      <p:ext uri="{BB962C8B-B14F-4D97-AF65-F5344CB8AC3E}">
        <p14:creationId xmlns:p14="http://schemas.microsoft.com/office/powerpoint/2010/main" val="1622742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a:t>
            </a:r>
            <a:r>
              <a:rPr lang="en-US" altLang="zh-CN" dirty="0" smtClean="0"/>
              <a:t>HTML5</a:t>
            </a:r>
            <a:r>
              <a:rPr lang="zh-CN" altLang="en-US" dirty="0" smtClean="0"/>
              <a:t>中新加入的脚本化图像和动画的新接口，</a:t>
            </a:r>
            <a:r>
              <a:rPr lang="en-US" altLang="zh-CN" dirty="0" smtClean="0"/>
              <a:t>canvas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112</a:t>
            </a:fld>
            <a:endParaRPr lang="en-US" altLang="zh-CN"/>
          </a:p>
        </p:txBody>
      </p:sp>
    </p:spTree>
    <p:extLst>
      <p:ext uri="{BB962C8B-B14F-4D97-AF65-F5344CB8AC3E}">
        <p14:creationId xmlns:p14="http://schemas.microsoft.com/office/powerpoint/2010/main" val="1316969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canvas</a:t>
            </a:r>
            <a:r>
              <a:rPr lang="zh-CN" altLang="en-US" dirty="0" smtClean="0"/>
              <a:t>元素是个复杂的主题，深入下去需要涉及到一些图形学的知识，有整本的书讨论这个问题</a:t>
            </a:r>
            <a:endParaRPr lang="en-US" altLang="zh-CN" dirty="0" smtClean="0"/>
          </a:p>
          <a:p>
            <a:endParaRPr lang="en-US" altLang="zh-CN" dirty="0" smtClean="0"/>
          </a:p>
          <a:p>
            <a:r>
              <a:rPr lang="en-US" altLang="zh-CN" dirty="0" smtClean="0"/>
              <a:t>canvas</a:t>
            </a:r>
            <a:r>
              <a:rPr lang="zh-CN" altLang="en-US" dirty="0" smtClean="0"/>
              <a:t>元素用的好，技术不是最关键的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3395102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样式一般通过上下文属性来设定，而动作一般通过</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5357895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fillStyle</a:t>
            </a:r>
            <a:r>
              <a:rPr lang="zh-CN" altLang="en-US" dirty="0" smtClean="0"/>
              <a:t>和</a:t>
            </a:r>
            <a:r>
              <a:rPr lang="en-US" altLang="zh-CN" dirty="0" err="1" smtClean="0"/>
              <a:t>strokeStyle</a:t>
            </a:r>
            <a:r>
              <a:rPr lang="zh-CN" altLang="en-US" dirty="0" smtClean="0"/>
              <a:t>最常见就是指定颜色；取值可以是字符串、渐变对象或模式对象，默认值都是</a:t>
            </a:r>
            <a:r>
              <a:rPr lang="en-US" altLang="zh-CN" dirty="0" smtClean="0"/>
              <a:t>#000</a:t>
            </a:r>
            <a:r>
              <a:rPr lang="zh-CN" altLang="en-US" dirty="0" smtClean="0"/>
              <a:t>，可以使用</a:t>
            </a:r>
            <a:r>
              <a:rPr lang="en-US" altLang="zh-CN" dirty="0" err="1" smtClean="0"/>
              <a:t>rgba</a:t>
            </a:r>
            <a:r>
              <a:rPr lang="zh-CN" altLang="en-US" dirty="0" smtClean="0"/>
              <a:t>或</a:t>
            </a:r>
            <a:r>
              <a:rPr lang="en-US" altLang="zh-CN" dirty="0" err="1" smtClean="0"/>
              <a:t>hsla</a:t>
            </a:r>
            <a:endParaRPr lang="en-US" altLang="zh-CN" dirty="0" smtClean="0"/>
          </a:p>
          <a:p>
            <a:r>
              <a:rPr lang="en-US" altLang="zh-CN" dirty="0" err="1" smtClean="0"/>
              <a:t>lineCap</a:t>
            </a:r>
            <a:r>
              <a:rPr lang="zh-CN" altLang="en-US" dirty="0" smtClean="0"/>
              <a:t>和</a:t>
            </a:r>
            <a:r>
              <a:rPr lang="en-US" altLang="zh-CN" dirty="0" err="1" smtClean="0"/>
              <a:t>lineJoin</a:t>
            </a:r>
            <a:r>
              <a:rPr lang="zh-CN" altLang="en-US" dirty="0" smtClean="0"/>
              <a:t>不同取值时样式表现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117</a:t>
            </a:fld>
            <a:endParaRPr lang="en-US" altLang="zh-CN"/>
          </a:p>
        </p:txBody>
      </p:sp>
    </p:spTree>
    <p:extLst>
      <p:ext uri="{BB962C8B-B14F-4D97-AF65-F5344CB8AC3E}">
        <p14:creationId xmlns:p14="http://schemas.microsoft.com/office/powerpoint/2010/main" val="112526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不开始新路径的话，所有路径不管是否相连都是当前路径的子路径，这个会影响到后继填充的操作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2173496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如果是矢量图像，用前面的路径绘制即可；换句话说，路径绘制是最基础的矢量图像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127</a:t>
            </a:fld>
            <a:endParaRPr lang="en-US" altLang="zh-CN"/>
          </a:p>
        </p:txBody>
      </p:sp>
    </p:spTree>
    <p:extLst>
      <p:ext uri="{BB962C8B-B14F-4D97-AF65-F5344CB8AC3E}">
        <p14:creationId xmlns:p14="http://schemas.microsoft.com/office/powerpoint/2010/main" val="3314073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在本部分中，将介绍音频的基本知识，音频的常见格式，以及脚本化音频的一些内容。</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137</a:t>
            </a:fld>
            <a:endParaRPr lang="en-US" altLang="zh-CN"/>
          </a:p>
        </p:txBody>
      </p:sp>
    </p:spTree>
    <p:extLst>
      <p:ext uri="{BB962C8B-B14F-4D97-AF65-F5344CB8AC3E}">
        <p14:creationId xmlns:p14="http://schemas.microsoft.com/office/powerpoint/2010/main" val="2764322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72A726-97F3-418B-9268-0CEBCC29BC9B}" type="slidenum">
              <a:rPr lang="en-US" altLang="zh-CN"/>
              <a:pPr/>
              <a:t>138</a:t>
            </a:fld>
            <a:endParaRPr lang="en-US" altLang="zh-CN"/>
          </a:p>
        </p:txBody>
      </p:sp>
      <p:sp>
        <p:nvSpPr>
          <p:cNvPr id="1266690" name="Rectangle 2"/>
          <p:cNvSpPr>
            <a:spLocks noGrp="1" noRot="1" noChangeAspect="1" noChangeArrowheads="1" noTextEdit="1"/>
          </p:cNvSpPr>
          <p:nvPr>
            <p:ph type="sldImg"/>
          </p:nvPr>
        </p:nvSpPr>
        <p:spPr>
          <a:xfrm>
            <a:off x="65088" y="733425"/>
            <a:ext cx="6519862" cy="3668713"/>
          </a:xfrm>
          <a:ln/>
        </p:spPr>
      </p:sp>
      <p:sp>
        <p:nvSpPr>
          <p:cNvPr id="1266691" name="Rectangle 3"/>
          <p:cNvSpPr>
            <a:spLocks noGrp="1" noChangeArrowheads="1"/>
          </p:cNvSpPr>
          <p:nvPr>
            <p:ph type="body" idx="1"/>
          </p:nvPr>
        </p:nvSpPr>
        <p:spPr/>
        <p:txBody>
          <a:bodyPr/>
          <a:lstStyle/>
          <a:p>
            <a:r>
              <a:rPr lang="zh-CN" altLang="en-US" dirty="0" smtClean="0"/>
              <a:t>声音类别分类</a:t>
            </a:r>
            <a:r>
              <a:rPr lang="zh-CN" altLang="en-US" dirty="0"/>
              <a:t>的依据是跨越频谱的</a:t>
            </a:r>
            <a:r>
              <a:rPr lang="zh-CN" altLang="en-US" dirty="0" smtClean="0"/>
              <a:t>大小</a:t>
            </a:r>
            <a:endParaRPr lang="en-US" altLang="zh-CN" dirty="0" smtClean="0"/>
          </a:p>
          <a:p>
            <a:r>
              <a:rPr lang="zh-CN" altLang="en-US" dirty="0" smtClean="0"/>
              <a:t>音频和视频往往放在一起说，相关标准制定时往往也一起制定，大部分现代音频标准都是视频标准的一个部分，如</a:t>
            </a:r>
            <a:r>
              <a:rPr lang="en-US" altLang="zh-CN" dirty="0" smtClean="0"/>
              <a:t>MP3</a:t>
            </a:r>
          </a:p>
          <a:p>
            <a:r>
              <a:rPr lang="zh-CN" altLang="en-US" dirty="0" smtClean="0"/>
              <a:t>音频文件要考虑声道存储、压缩、元信息、版权、编码等问题</a:t>
            </a:r>
            <a:endParaRPr lang="en-US" altLang="zh-CN" dirty="0" smtClean="0"/>
          </a:p>
          <a:p>
            <a:endParaRPr lang="zh-CN" altLang="en-US" dirty="0"/>
          </a:p>
        </p:txBody>
      </p:sp>
    </p:spTree>
    <p:extLst>
      <p:ext uri="{BB962C8B-B14F-4D97-AF65-F5344CB8AC3E}">
        <p14:creationId xmlns:p14="http://schemas.microsoft.com/office/powerpoint/2010/main" val="193265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在本部分中，将介绍</a:t>
            </a:r>
            <a:r>
              <a:rPr lang="en-US" altLang="zh-CN" dirty="0" smtClean="0"/>
              <a:t>Web</a:t>
            </a:r>
            <a:r>
              <a:rPr lang="zh-CN" altLang="en-US" dirty="0" smtClean="0"/>
              <a:t>中引入多媒体的各类思路，包括标准支持、嵌入、插件等，以及多媒体的一些基本概念。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a:t>
            </a:fld>
            <a:endParaRPr lang="en-US" altLang="zh-CN"/>
          </a:p>
        </p:txBody>
      </p:sp>
    </p:spTree>
    <p:extLst>
      <p:ext uri="{BB962C8B-B14F-4D97-AF65-F5344CB8AC3E}">
        <p14:creationId xmlns:p14="http://schemas.microsoft.com/office/powerpoint/2010/main" val="319967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C52CC-5307-4FCE-8590-A26DAE24717F}" type="slidenum">
              <a:rPr lang="en-US" altLang="zh-CN"/>
              <a:pPr/>
              <a:t>141</a:t>
            </a:fld>
            <a:endParaRPr lang="en-US" altLang="zh-CN"/>
          </a:p>
        </p:txBody>
      </p:sp>
      <p:sp>
        <p:nvSpPr>
          <p:cNvPr id="1269762" name="Rectangle 2"/>
          <p:cNvSpPr>
            <a:spLocks noGrp="1" noRot="1" noChangeAspect="1" noChangeArrowheads="1" noTextEdit="1"/>
          </p:cNvSpPr>
          <p:nvPr>
            <p:ph type="sldImg"/>
          </p:nvPr>
        </p:nvSpPr>
        <p:spPr>
          <a:xfrm>
            <a:off x="65088" y="733425"/>
            <a:ext cx="6519862" cy="3668713"/>
          </a:xfrm>
          <a:ln/>
        </p:spPr>
      </p:sp>
      <p:sp>
        <p:nvSpPr>
          <p:cNvPr id="1269763" name="Rectangle 3"/>
          <p:cNvSpPr>
            <a:spLocks noGrp="1" noChangeArrowheads="1"/>
          </p:cNvSpPr>
          <p:nvPr>
            <p:ph type="body" idx="1"/>
          </p:nvPr>
        </p:nvSpPr>
        <p:spPr/>
        <p:txBody>
          <a:bodyPr/>
          <a:lstStyle/>
          <a:p>
            <a:r>
              <a:rPr lang="en-US" altLang="zh-CN"/>
              <a:t>mid</a:t>
            </a:r>
            <a:r>
              <a:rPr lang="zh-CN" altLang="en-US"/>
              <a:t>和</a:t>
            </a:r>
            <a:r>
              <a:rPr lang="en-US" altLang="zh-CN"/>
              <a:t>wav</a:t>
            </a:r>
            <a:r>
              <a:rPr lang="zh-CN" altLang="en-US"/>
              <a:t>是我们这边最常见的内嵌式</a:t>
            </a:r>
            <a:r>
              <a:rPr lang="en-US" altLang="zh-CN"/>
              <a:t>,</a:t>
            </a:r>
            <a:r>
              <a:rPr lang="zh-CN" altLang="en-US"/>
              <a:t>而外挂式</a:t>
            </a:r>
            <a:r>
              <a:rPr lang="en-US" altLang="zh-CN"/>
              <a:t>mp3</a:t>
            </a:r>
            <a:r>
              <a:rPr lang="zh-CN" altLang="en-US"/>
              <a:t>和</a:t>
            </a:r>
            <a:r>
              <a:rPr lang="en-US" altLang="zh-CN"/>
              <a:t>ra</a:t>
            </a:r>
            <a:r>
              <a:rPr lang="zh-CN" altLang="en-US"/>
              <a:t>格式更常见</a:t>
            </a:r>
            <a:r>
              <a:rPr lang="en-US" altLang="zh-CN"/>
              <a:t>,</a:t>
            </a:r>
            <a:r>
              <a:rPr lang="zh-CN" altLang="en-US"/>
              <a:t>但是在国外</a:t>
            </a:r>
            <a:r>
              <a:rPr lang="en-US" altLang="zh-CN"/>
              <a:t>quicktime</a:t>
            </a:r>
            <a:r>
              <a:rPr lang="zh-CN" altLang="en-US"/>
              <a:t>格式非常常见</a:t>
            </a:r>
            <a:r>
              <a:rPr lang="en-US" altLang="zh-CN"/>
              <a:t>,au</a:t>
            </a:r>
            <a:r>
              <a:rPr lang="zh-CN" altLang="en-US"/>
              <a:t>和</a:t>
            </a:r>
            <a:r>
              <a:rPr lang="en-US" altLang="zh-CN"/>
              <a:t>aiff</a:t>
            </a:r>
            <a:r>
              <a:rPr lang="zh-CN" altLang="en-US"/>
              <a:t>也有很大市场</a:t>
            </a:r>
          </a:p>
        </p:txBody>
      </p:sp>
    </p:spTree>
    <p:extLst>
      <p:ext uri="{BB962C8B-B14F-4D97-AF65-F5344CB8AC3E}">
        <p14:creationId xmlns:p14="http://schemas.microsoft.com/office/powerpoint/2010/main" val="509489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8E08C9-B436-4BE3-99F5-228FBD85350A}" type="slidenum">
              <a:rPr lang="en-US" altLang="zh-CN"/>
              <a:pPr/>
              <a:t>145</a:t>
            </a:fld>
            <a:endParaRPr lang="en-US" altLang="zh-CN"/>
          </a:p>
        </p:txBody>
      </p:sp>
      <p:sp>
        <p:nvSpPr>
          <p:cNvPr id="1273858" name="Rectangle 2"/>
          <p:cNvSpPr>
            <a:spLocks noGrp="1" noRot="1" noChangeAspect="1" noChangeArrowheads="1" noTextEdit="1"/>
          </p:cNvSpPr>
          <p:nvPr>
            <p:ph type="sldImg"/>
          </p:nvPr>
        </p:nvSpPr>
        <p:spPr>
          <a:xfrm>
            <a:off x="65088" y="733425"/>
            <a:ext cx="6519862" cy="3668713"/>
          </a:xfrm>
          <a:ln/>
        </p:spPr>
      </p:sp>
      <p:sp>
        <p:nvSpPr>
          <p:cNvPr id="1273859" name="Rectangle 3"/>
          <p:cNvSpPr>
            <a:spLocks noGrp="1" noChangeArrowheads="1"/>
          </p:cNvSpPr>
          <p:nvPr>
            <p:ph type="body" idx="1"/>
          </p:nvPr>
        </p:nvSpPr>
        <p:spPr/>
        <p:txBody>
          <a:bodyPr/>
          <a:lstStyle/>
          <a:p>
            <a:r>
              <a:rPr lang="zh-CN" altLang="en-US"/>
              <a:t>有两种说法</a:t>
            </a:r>
          </a:p>
        </p:txBody>
      </p:sp>
    </p:spTree>
    <p:extLst>
      <p:ext uri="{BB962C8B-B14F-4D97-AF65-F5344CB8AC3E}">
        <p14:creationId xmlns:p14="http://schemas.microsoft.com/office/powerpoint/2010/main" val="3119312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78B208-F24F-405A-B891-4527C5AD8D77}" type="slidenum">
              <a:rPr lang="en-US" altLang="zh-CN"/>
              <a:pPr/>
              <a:t>149</a:t>
            </a:fld>
            <a:endParaRPr lang="en-US" altLang="zh-CN"/>
          </a:p>
        </p:txBody>
      </p:sp>
      <p:sp>
        <p:nvSpPr>
          <p:cNvPr id="1278978" name="Rectangle 2"/>
          <p:cNvSpPr>
            <a:spLocks noGrp="1" noRot="1" noChangeAspect="1" noChangeArrowheads="1" noTextEdit="1"/>
          </p:cNvSpPr>
          <p:nvPr>
            <p:ph type="sldImg"/>
          </p:nvPr>
        </p:nvSpPr>
        <p:spPr>
          <a:xfrm>
            <a:off x="65088" y="733425"/>
            <a:ext cx="6519862" cy="3668713"/>
          </a:xfrm>
          <a:ln/>
        </p:spPr>
      </p:sp>
      <p:sp>
        <p:nvSpPr>
          <p:cNvPr id="127897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4284322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在本部分中，将介绍视频的基本知识，视频的常见格式，以及脚本化视频的一些内容。</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155</a:t>
            </a:fld>
            <a:endParaRPr lang="en-US" altLang="zh-CN"/>
          </a:p>
        </p:txBody>
      </p:sp>
    </p:spTree>
    <p:extLst>
      <p:ext uri="{BB962C8B-B14F-4D97-AF65-F5344CB8AC3E}">
        <p14:creationId xmlns:p14="http://schemas.microsoft.com/office/powerpoint/2010/main" val="3672469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视频文件要考虑的内容比音频更为复杂，一般要考虑视频帧和音频流的整合，还要考虑元信息、字幕、版权等多种问题，所以一般文件格式都是容器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3481141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ITU-T</a:t>
            </a:r>
            <a:r>
              <a:rPr lang="zh-CN" altLang="en-US" dirty="0" smtClean="0"/>
              <a:t>：国际电信联盟远程通信标准化组，</a:t>
            </a:r>
            <a:r>
              <a:rPr lang="en-US" altLang="zh-CN" dirty="0" smtClean="0"/>
              <a:t>ITU Telecommunication Standardization Sector</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ITU-T VCEG</a:t>
            </a:r>
            <a:r>
              <a:rPr lang="zh-CN" altLang="en-US" dirty="0" smtClean="0"/>
              <a:t>：视频编码专家组，</a:t>
            </a:r>
            <a:r>
              <a:rPr lang="en-US" altLang="zh-CN" dirty="0" smtClean="0"/>
              <a:t>Video Coding Experts Group</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158</a:t>
            </a:fld>
            <a:endParaRPr lang="en-US" altLang="zh-CN"/>
          </a:p>
        </p:txBody>
      </p:sp>
    </p:spTree>
    <p:extLst>
      <p:ext uri="{BB962C8B-B14F-4D97-AF65-F5344CB8AC3E}">
        <p14:creationId xmlns:p14="http://schemas.microsoft.com/office/powerpoint/2010/main" val="2693019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Real</a:t>
            </a:r>
            <a:r>
              <a:rPr lang="zh-CN" altLang="en-US" dirty="0" smtClean="0"/>
              <a:t>的</a:t>
            </a:r>
            <a:r>
              <a:rPr lang="en-US" altLang="zh-CN" dirty="0" err="1" smtClean="0"/>
              <a:t>RealVideo</a:t>
            </a:r>
            <a:r>
              <a:rPr lang="zh-CN" altLang="en-US" dirty="0" smtClean="0"/>
              <a:t>和</a:t>
            </a:r>
            <a:r>
              <a:rPr lang="en-US" altLang="zh-CN" dirty="0" smtClean="0"/>
              <a:t>Intel</a:t>
            </a:r>
            <a:r>
              <a:rPr lang="zh-CN" altLang="en-US" dirty="0" smtClean="0"/>
              <a:t>的</a:t>
            </a:r>
            <a:r>
              <a:rPr lang="en-US" altLang="zh-CN" dirty="0" smtClean="0"/>
              <a:t>Intel Video</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165</a:t>
            </a:fld>
            <a:endParaRPr lang="en-US" altLang="zh-CN"/>
          </a:p>
        </p:txBody>
      </p:sp>
    </p:spTree>
    <p:extLst>
      <p:ext uri="{BB962C8B-B14F-4D97-AF65-F5344CB8AC3E}">
        <p14:creationId xmlns:p14="http://schemas.microsoft.com/office/powerpoint/2010/main" val="1057088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t>
            </a:r>
            <a:r>
              <a:rPr lang="en-US" altLang="zh-CN" dirty="0" err="1" smtClean="0"/>
              <a:t>ogg</a:t>
            </a:r>
            <a:r>
              <a:rPr lang="zh-CN" altLang="en-US" dirty="0" smtClean="0"/>
              <a:t>只留给</a:t>
            </a:r>
            <a:r>
              <a:rPr lang="en-US" altLang="zh-CN" dirty="0" err="1" smtClean="0"/>
              <a:t>Vorbis</a:t>
            </a:r>
            <a:r>
              <a:rPr lang="zh-CN" altLang="en-US" dirty="0" smtClean="0"/>
              <a:t>格式来使用，只包含音效所用的</a:t>
            </a:r>
            <a:r>
              <a:rPr lang="en-US" altLang="zh-CN" dirty="0" smtClean="0"/>
              <a:t>.</a:t>
            </a:r>
            <a:r>
              <a:rPr lang="en-US" altLang="zh-CN" dirty="0" err="1" smtClean="0"/>
              <a:t>oga</a:t>
            </a:r>
            <a:r>
              <a:rPr lang="zh-CN" altLang="en-US" dirty="0" smtClean="0"/>
              <a:t>，包含或不含声音的影片（涵盖</a:t>
            </a:r>
            <a:r>
              <a:rPr lang="en-US" altLang="zh-CN" dirty="0" err="1" smtClean="0"/>
              <a:t>Theora</a:t>
            </a:r>
            <a:r>
              <a:rPr lang="zh-CN" altLang="en-US" dirty="0" smtClean="0"/>
              <a:t>）所用的</a:t>
            </a:r>
            <a:r>
              <a:rPr lang="en-US" altLang="zh-CN" dirty="0" smtClean="0"/>
              <a:t>.</a:t>
            </a:r>
            <a:r>
              <a:rPr lang="en-US" altLang="zh-CN" dirty="0" err="1" smtClean="0"/>
              <a:t>ogv</a:t>
            </a:r>
            <a:r>
              <a:rPr lang="zh-CN" altLang="en-US" dirty="0" smtClean="0"/>
              <a:t>和程序所用的</a:t>
            </a:r>
            <a:r>
              <a:rPr lang="en-US" altLang="zh-CN" dirty="0" smtClean="0"/>
              <a:t>.</a:t>
            </a:r>
            <a:r>
              <a:rPr lang="en-US" altLang="zh-CN" dirty="0" err="1" smtClean="0"/>
              <a:t>ogx</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174</a:t>
            </a:fld>
            <a:endParaRPr lang="en-US" altLang="zh-CN"/>
          </a:p>
        </p:txBody>
      </p:sp>
    </p:spTree>
    <p:extLst>
      <p:ext uri="{BB962C8B-B14F-4D97-AF65-F5344CB8AC3E}">
        <p14:creationId xmlns:p14="http://schemas.microsoft.com/office/powerpoint/2010/main" val="412133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DBBAB7-7AF7-4382-ACA0-572F6D439576}" type="slidenum">
              <a:rPr lang="en-US" altLang="zh-CN"/>
              <a:pPr/>
              <a:t>178</a:t>
            </a:fld>
            <a:endParaRPr lang="en-US" altLang="zh-CN"/>
          </a:p>
        </p:txBody>
      </p:sp>
      <p:sp>
        <p:nvSpPr>
          <p:cNvPr id="1286146" name="Rectangle 2"/>
          <p:cNvSpPr>
            <a:spLocks noGrp="1" noRot="1" noChangeAspect="1" noChangeArrowheads="1" noTextEdit="1"/>
          </p:cNvSpPr>
          <p:nvPr>
            <p:ph type="sldImg"/>
          </p:nvPr>
        </p:nvSpPr>
        <p:spPr>
          <a:xfrm>
            <a:off x="65088" y="733425"/>
            <a:ext cx="6519862" cy="3668713"/>
          </a:xfrm>
          <a:ln/>
        </p:spPr>
      </p:sp>
      <p:sp>
        <p:nvSpPr>
          <p:cNvPr id="1286147" name="Rectangle 3"/>
          <p:cNvSpPr>
            <a:spLocks noGrp="1" noChangeArrowheads="1"/>
          </p:cNvSpPr>
          <p:nvPr>
            <p:ph type="body" idx="1"/>
          </p:nvPr>
        </p:nvSpPr>
        <p:spPr/>
        <p:txBody>
          <a:bodyPr/>
          <a:lstStyle/>
          <a:p>
            <a:r>
              <a:rPr lang="zh-CN" altLang="en-US" dirty="0"/>
              <a:t>网络带宽决定了下载速度</a:t>
            </a:r>
            <a:r>
              <a:rPr lang="en-US" altLang="zh-CN" dirty="0"/>
              <a:t>,</a:t>
            </a:r>
            <a:r>
              <a:rPr lang="zh-CN" altLang="en-US" dirty="0"/>
              <a:t>除非在内部网或者宽带上</a:t>
            </a:r>
            <a:r>
              <a:rPr lang="en-US" altLang="zh-CN" dirty="0"/>
              <a:t>,</a:t>
            </a:r>
            <a:r>
              <a:rPr lang="zh-CN" altLang="en-US" dirty="0"/>
              <a:t>否则这将成为一个很严重的问题</a:t>
            </a:r>
          </a:p>
          <a:p>
            <a:r>
              <a:rPr lang="zh-CN" altLang="en-US" dirty="0"/>
              <a:t>原有的</a:t>
            </a:r>
            <a:r>
              <a:rPr lang="en-US" altLang="zh-CN" dirty="0"/>
              <a:t>TCP/IP</a:t>
            </a:r>
            <a:r>
              <a:rPr lang="zh-CN" altLang="en-US" dirty="0"/>
              <a:t>协议设计时未考虑传输这种连续性的</a:t>
            </a:r>
            <a:r>
              <a:rPr lang="en-US" altLang="zh-CN" dirty="0"/>
              <a:t>,</a:t>
            </a:r>
            <a:r>
              <a:rPr lang="zh-CN" altLang="en-US" dirty="0"/>
              <a:t>有严格时间和次序限制的文档</a:t>
            </a:r>
            <a:r>
              <a:rPr lang="en-US" altLang="zh-CN" dirty="0"/>
              <a:t>,</a:t>
            </a:r>
            <a:r>
              <a:rPr lang="zh-CN" altLang="en-US" dirty="0"/>
              <a:t>用一句术语来说</a:t>
            </a:r>
            <a:r>
              <a:rPr lang="en-US" altLang="zh-CN" dirty="0"/>
              <a:t>,</a:t>
            </a:r>
            <a:r>
              <a:rPr lang="zh-CN" altLang="en-US" dirty="0"/>
              <a:t>就是不具有</a:t>
            </a:r>
            <a:r>
              <a:rPr lang="en-US" altLang="zh-CN" dirty="0" err="1"/>
              <a:t>QoS</a:t>
            </a:r>
            <a:r>
              <a:rPr lang="zh-CN" altLang="en-US" dirty="0"/>
              <a:t>能力</a:t>
            </a:r>
          </a:p>
          <a:p>
            <a:r>
              <a:rPr lang="zh-CN" altLang="en-US" dirty="0"/>
              <a:t>视频文件的创作并不简单</a:t>
            </a:r>
            <a:r>
              <a:rPr lang="en-US" altLang="zh-CN" dirty="0"/>
              <a:t>,</a:t>
            </a:r>
            <a:r>
              <a:rPr lang="zh-CN" altLang="en-US" dirty="0"/>
              <a:t>其软硬件工具也并不便宜</a:t>
            </a:r>
          </a:p>
          <a:p>
            <a:r>
              <a:rPr lang="zh-CN" altLang="en-US" dirty="0"/>
              <a:t>视频不像音频那样</a:t>
            </a:r>
            <a:r>
              <a:rPr lang="en-US" altLang="zh-CN" dirty="0"/>
              <a:t>,</a:t>
            </a:r>
            <a:r>
              <a:rPr lang="zh-CN" altLang="en-US" dirty="0"/>
              <a:t>因为还不算非常普及</a:t>
            </a:r>
            <a:r>
              <a:rPr lang="en-US" altLang="zh-CN" dirty="0"/>
              <a:t>,</a:t>
            </a:r>
            <a:r>
              <a:rPr lang="zh-CN" altLang="en-US" dirty="0"/>
              <a:t>所以还没有一个事实上的标准格式</a:t>
            </a:r>
            <a:r>
              <a:rPr lang="en-US" altLang="zh-CN" dirty="0"/>
              <a:t>,</a:t>
            </a:r>
            <a:r>
              <a:rPr lang="zh-CN" altLang="en-US" dirty="0"/>
              <a:t>当然从国外的情况来看</a:t>
            </a:r>
            <a:r>
              <a:rPr lang="en-US" altLang="zh-CN" dirty="0"/>
              <a:t>,QuickTime</a:t>
            </a:r>
            <a:r>
              <a:rPr lang="zh-CN" altLang="en-US" dirty="0"/>
              <a:t>可以算</a:t>
            </a:r>
            <a:r>
              <a:rPr lang="en-US" altLang="zh-CN" dirty="0"/>
              <a:t>,</a:t>
            </a:r>
            <a:r>
              <a:rPr lang="zh-CN" altLang="en-US" dirty="0"/>
              <a:t>但是国内情况就大不一样了</a:t>
            </a:r>
            <a:r>
              <a:rPr lang="en-US" altLang="zh-CN" dirty="0"/>
              <a:t>.</a:t>
            </a:r>
            <a:r>
              <a:rPr lang="zh-CN" altLang="en-US" dirty="0"/>
              <a:t>这个可能跟国内</a:t>
            </a:r>
            <a:r>
              <a:rPr lang="en-US" altLang="zh-CN" dirty="0"/>
              <a:t>Macintosh</a:t>
            </a:r>
            <a:r>
              <a:rPr lang="zh-CN" altLang="en-US" dirty="0"/>
              <a:t>比较少有关</a:t>
            </a:r>
            <a:r>
              <a:rPr lang="en-US" altLang="zh-CN" dirty="0"/>
              <a:t>.</a:t>
            </a:r>
            <a:r>
              <a:rPr lang="zh-CN" altLang="en-US" dirty="0"/>
              <a:t>因此视频文档很大程度上还是各种专有格式</a:t>
            </a:r>
            <a:r>
              <a:rPr lang="en-US" altLang="zh-CN" dirty="0"/>
              <a:t>,</a:t>
            </a:r>
            <a:r>
              <a:rPr lang="zh-CN" altLang="en-US" dirty="0"/>
              <a:t>为了看个视频文件</a:t>
            </a:r>
            <a:r>
              <a:rPr lang="en-US" altLang="zh-CN" dirty="0"/>
              <a:t>,</a:t>
            </a:r>
            <a:r>
              <a:rPr lang="zh-CN" altLang="en-US" dirty="0"/>
              <a:t>得准备各种解码器和插件</a:t>
            </a:r>
            <a:r>
              <a:rPr lang="en-US" altLang="zh-CN" dirty="0"/>
              <a:t>,</a:t>
            </a:r>
            <a:r>
              <a:rPr lang="zh-CN" altLang="en-US" dirty="0"/>
              <a:t>也是很麻烦的事</a:t>
            </a:r>
            <a:r>
              <a:rPr lang="en-US" altLang="zh-CN" dirty="0"/>
              <a:t>,</a:t>
            </a:r>
            <a:r>
              <a:rPr lang="zh-CN" altLang="en-US" dirty="0"/>
              <a:t>所以你的用户未必看得到</a:t>
            </a:r>
            <a:r>
              <a:rPr lang="en-US" altLang="zh-CN" dirty="0" smtClean="0"/>
              <a:t>.</a:t>
            </a:r>
            <a:r>
              <a:rPr lang="zh-CN" altLang="en-US" dirty="0" smtClean="0"/>
              <a:t>不像</a:t>
            </a:r>
            <a:r>
              <a:rPr lang="en-US" altLang="zh-CN" dirty="0" smtClean="0"/>
              <a:t>gif</a:t>
            </a:r>
            <a:r>
              <a:rPr lang="zh-CN" altLang="en-US" dirty="0"/>
              <a:t>文件格式</a:t>
            </a:r>
            <a:r>
              <a:rPr lang="en-US" altLang="zh-CN" dirty="0"/>
              <a:t>,</a:t>
            </a:r>
            <a:r>
              <a:rPr lang="zh-CN" altLang="en-US" dirty="0"/>
              <a:t>都是标准格式</a:t>
            </a:r>
            <a:r>
              <a:rPr lang="en-US" altLang="zh-CN" dirty="0"/>
              <a:t>,</a:t>
            </a:r>
            <a:r>
              <a:rPr lang="zh-CN" altLang="en-US" dirty="0"/>
              <a:t>什么浏览器都得支持</a:t>
            </a:r>
          </a:p>
        </p:txBody>
      </p:sp>
    </p:spTree>
    <p:extLst>
      <p:ext uri="{BB962C8B-B14F-4D97-AF65-F5344CB8AC3E}">
        <p14:creationId xmlns:p14="http://schemas.microsoft.com/office/powerpoint/2010/main" val="1996773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可参见</a:t>
            </a:r>
            <a:r>
              <a:rPr lang="en-US" altLang="zh-CN" dirty="0" smtClean="0"/>
              <a:t>HTML5</a:t>
            </a:r>
            <a:r>
              <a:rPr lang="zh-CN" altLang="en-US" dirty="0" smtClean="0"/>
              <a:t>规范中</a:t>
            </a:r>
            <a:r>
              <a:rPr lang="en-US" altLang="zh-CN" dirty="0" smtClean="0"/>
              <a:t>4.8.10 Media elements</a:t>
            </a:r>
            <a:r>
              <a:rPr lang="zh-CN" altLang="en-US" dirty="0" smtClean="0"/>
              <a:t>一节</a:t>
            </a:r>
            <a:endParaRPr lang="en-US" altLang="zh-CN" dirty="0" smtClean="0"/>
          </a:p>
          <a:p>
            <a:r>
              <a:rPr lang="zh-CN" altLang="en-US" dirty="0" smtClean="0"/>
              <a:t>也可查询</a:t>
            </a:r>
            <a:r>
              <a:rPr lang="en-US" altLang="zh-CN" dirty="0" smtClean="0"/>
              <a:t>《JavaScript</a:t>
            </a:r>
            <a:r>
              <a:rPr lang="zh-CN" altLang="en-US" dirty="0" smtClean="0"/>
              <a:t>高级程序设计</a:t>
            </a:r>
            <a:r>
              <a:rPr lang="en-US" altLang="zh-CN" dirty="0" smtClean="0"/>
              <a:t>》16.3</a:t>
            </a:r>
            <a:r>
              <a:rPr lang="zh-CN" altLang="en-US" dirty="0" smtClean="0"/>
              <a:t>中的列表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186</a:t>
            </a:fld>
            <a:endParaRPr lang="en-US" altLang="zh-CN"/>
          </a:p>
        </p:txBody>
      </p:sp>
    </p:spTree>
    <p:extLst>
      <p:ext uri="{BB962C8B-B14F-4D97-AF65-F5344CB8AC3E}">
        <p14:creationId xmlns:p14="http://schemas.microsoft.com/office/powerpoint/2010/main" val="413949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B1E1A1-A0A0-4362-A6E6-B236561DF5D2}" type="slidenum">
              <a:rPr lang="en-US" altLang="zh-CN"/>
              <a:pPr/>
              <a:t>5</a:t>
            </a:fld>
            <a:endParaRPr lang="en-US" altLang="zh-CN"/>
          </a:p>
        </p:txBody>
      </p:sp>
      <p:sp>
        <p:nvSpPr>
          <p:cNvPr id="1236994" name="Rectangle 2"/>
          <p:cNvSpPr>
            <a:spLocks noGrp="1" noRot="1" noChangeAspect="1" noChangeArrowheads="1" noTextEdit="1"/>
          </p:cNvSpPr>
          <p:nvPr>
            <p:ph type="sldImg"/>
          </p:nvPr>
        </p:nvSpPr>
        <p:spPr>
          <a:xfrm>
            <a:off x="65088" y="733425"/>
            <a:ext cx="6519862" cy="3668713"/>
          </a:xfrm>
          <a:ln/>
        </p:spPr>
      </p:sp>
      <p:sp>
        <p:nvSpPr>
          <p:cNvPr id="1236995" name="Rectangle 3"/>
          <p:cNvSpPr>
            <a:spLocks noGrp="1" noChangeArrowheads="1"/>
          </p:cNvSpPr>
          <p:nvPr>
            <p:ph type="body" idx="1"/>
          </p:nvPr>
        </p:nvSpPr>
        <p:spPr/>
        <p:txBody>
          <a:bodyPr/>
          <a:lstStyle/>
          <a:p>
            <a:r>
              <a:rPr lang="zh-CN" altLang="en-US" dirty="0" smtClean="0"/>
              <a:t>上讲中完全针对了文本进行了介绍，这样的</a:t>
            </a:r>
            <a:r>
              <a:rPr lang="en-US" altLang="zh-CN" dirty="0" smtClean="0"/>
              <a:t>Web</a:t>
            </a:r>
            <a:r>
              <a:rPr lang="zh-CN" altLang="en-US" dirty="0" smtClean="0"/>
              <a:t>哪怕</a:t>
            </a:r>
            <a:r>
              <a:rPr lang="en-US" altLang="zh-CN" dirty="0" smtClean="0"/>
              <a:t>Lynx</a:t>
            </a:r>
            <a:r>
              <a:rPr lang="zh-CN" altLang="en-US" dirty="0" smtClean="0"/>
              <a:t>这类浏览器也是可以访问的</a:t>
            </a:r>
            <a:endParaRPr lang="en-US" altLang="zh-CN" dirty="0" smtClean="0"/>
          </a:p>
          <a:p>
            <a:r>
              <a:rPr lang="zh-CN" altLang="en-US" dirty="0" smtClean="0"/>
              <a:t>有关</a:t>
            </a:r>
            <a:r>
              <a:rPr lang="zh-CN" altLang="en-US" dirty="0"/>
              <a:t>多媒体</a:t>
            </a:r>
            <a:r>
              <a:rPr lang="en-US" altLang="zh-CN" dirty="0"/>
              <a:t>,</a:t>
            </a:r>
            <a:r>
              <a:rPr lang="zh-CN" altLang="en-US" dirty="0"/>
              <a:t>如果考程序员或者读研究生或者在某些大学的高年级</a:t>
            </a:r>
            <a:r>
              <a:rPr lang="en-US" altLang="zh-CN" dirty="0"/>
              <a:t>,</a:t>
            </a:r>
            <a:r>
              <a:rPr lang="zh-CN" altLang="en-US" dirty="0"/>
              <a:t>完全可以开出一门专门的课来</a:t>
            </a:r>
            <a:r>
              <a:rPr lang="en-US" altLang="zh-CN" dirty="0"/>
              <a:t>,</a:t>
            </a:r>
            <a:r>
              <a:rPr lang="zh-CN" altLang="en-US" dirty="0"/>
              <a:t>而且就算象高级程序员这样厚的一本教材</a:t>
            </a:r>
            <a:r>
              <a:rPr lang="en-US" altLang="zh-CN" dirty="0"/>
              <a:t>,</a:t>
            </a:r>
            <a:r>
              <a:rPr lang="zh-CN" altLang="en-US" dirty="0"/>
              <a:t>也不能覆盖完全的内容</a:t>
            </a:r>
            <a:r>
              <a:rPr lang="en-US" altLang="zh-CN" dirty="0"/>
              <a:t>(</a:t>
            </a:r>
            <a:r>
              <a:rPr lang="zh-CN" altLang="en-US" dirty="0"/>
              <a:t>硬件</a:t>
            </a:r>
            <a:r>
              <a:rPr lang="en-US" altLang="zh-CN" dirty="0"/>
              <a:t>,</a:t>
            </a:r>
            <a:r>
              <a:rPr lang="zh-CN" altLang="en-US" dirty="0"/>
              <a:t>软件</a:t>
            </a:r>
            <a:r>
              <a:rPr lang="en-US" altLang="zh-CN" dirty="0"/>
              <a:t>,</a:t>
            </a:r>
            <a:r>
              <a:rPr lang="zh-CN" altLang="en-US" dirty="0"/>
              <a:t>格式</a:t>
            </a:r>
            <a:r>
              <a:rPr lang="en-US" altLang="zh-CN" dirty="0"/>
              <a:t>,</a:t>
            </a:r>
            <a:r>
              <a:rPr lang="zh-CN" altLang="en-US" dirty="0"/>
              <a:t>算法</a:t>
            </a:r>
            <a:r>
              <a:rPr lang="en-US" altLang="zh-CN" dirty="0"/>
              <a:t>,</a:t>
            </a:r>
            <a:r>
              <a:rPr lang="zh-CN" altLang="en-US" dirty="0"/>
              <a:t>专门知识等等</a:t>
            </a:r>
            <a:r>
              <a:rPr lang="en-US" altLang="zh-CN" dirty="0"/>
              <a:t>),</a:t>
            </a:r>
            <a:r>
              <a:rPr lang="zh-CN" altLang="en-US" dirty="0"/>
              <a:t>我们这边只是讲一些最基本的内容</a:t>
            </a:r>
            <a:r>
              <a:rPr lang="en-US" altLang="zh-CN" dirty="0"/>
              <a:t>,</a:t>
            </a:r>
            <a:r>
              <a:rPr lang="zh-CN" altLang="en-US" dirty="0"/>
              <a:t>主要是</a:t>
            </a:r>
            <a:r>
              <a:rPr lang="zh-CN" altLang="en-US" dirty="0" smtClean="0"/>
              <a:t>介绍几类常见</a:t>
            </a:r>
            <a:r>
              <a:rPr lang="zh-CN" altLang="en-US" dirty="0"/>
              <a:t>的</a:t>
            </a:r>
            <a:r>
              <a:rPr lang="zh-CN" altLang="en-US" dirty="0" smtClean="0"/>
              <a:t>多媒体类型，这些类型相关的一些基本常识，现代常见的文件格式及其在</a:t>
            </a:r>
            <a:r>
              <a:rPr lang="en-US" altLang="zh-CN" dirty="0" smtClean="0"/>
              <a:t>Web</a:t>
            </a:r>
            <a:r>
              <a:rPr lang="zh-CN" altLang="en-US" dirty="0" smtClean="0"/>
              <a:t>上的表现</a:t>
            </a:r>
            <a:endParaRPr lang="zh-CN" altLang="en-US" dirty="0"/>
          </a:p>
          <a:p>
            <a:r>
              <a:rPr lang="en-US" altLang="zh-CN" dirty="0" smtClean="0"/>
              <a:t>http://1997.webhistory.org/www.lists/www-talk.1993q1/0182.html</a:t>
            </a:r>
          </a:p>
          <a:p>
            <a:r>
              <a:rPr lang="zh-CN" altLang="en-US" dirty="0" smtClean="0"/>
              <a:t>其实现在最为广泛使用的视频是</a:t>
            </a:r>
            <a:r>
              <a:rPr lang="en-US" altLang="zh-CN" dirty="0" smtClean="0"/>
              <a:t>Flash</a:t>
            </a:r>
            <a:r>
              <a:rPr lang="zh-CN" altLang="en-US" dirty="0" smtClean="0"/>
              <a:t>，</a:t>
            </a:r>
            <a:r>
              <a:rPr lang="en-US" altLang="zh-CN" dirty="0" err="1" smtClean="0"/>
              <a:t>Youtube</a:t>
            </a:r>
            <a:r>
              <a:rPr lang="zh-CN" altLang="en-US" dirty="0" smtClean="0"/>
              <a:t>选择了它</a:t>
            </a:r>
            <a:endParaRPr lang="en-US" altLang="zh-CN" dirty="0" smtClean="0"/>
          </a:p>
          <a:p>
            <a:endParaRPr lang="en-US" altLang="zh-CN" dirty="0"/>
          </a:p>
        </p:txBody>
      </p:sp>
    </p:spTree>
    <p:extLst>
      <p:ext uri="{BB962C8B-B14F-4D97-AF65-F5344CB8AC3E}">
        <p14:creationId xmlns:p14="http://schemas.microsoft.com/office/powerpoint/2010/main" val="3110632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在本部分中，将对三维和虚拟现实做一个概要的介绍。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190</a:t>
            </a:fld>
            <a:endParaRPr lang="en-US" altLang="zh-CN"/>
          </a:p>
        </p:txBody>
      </p:sp>
    </p:spTree>
    <p:extLst>
      <p:ext uri="{BB962C8B-B14F-4D97-AF65-F5344CB8AC3E}">
        <p14:creationId xmlns:p14="http://schemas.microsoft.com/office/powerpoint/2010/main" val="3265671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1311F-0D9D-4E26-B817-F9722DC7DFA2}" type="slidenum">
              <a:rPr lang="en-US" altLang="zh-CN"/>
              <a:pPr/>
              <a:t>191</a:t>
            </a:fld>
            <a:endParaRPr lang="en-US" altLang="zh-CN"/>
          </a:p>
        </p:txBody>
      </p:sp>
      <p:sp>
        <p:nvSpPr>
          <p:cNvPr id="1291266" name="Rectangle 2"/>
          <p:cNvSpPr>
            <a:spLocks noGrp="1" noRot="1" noChangeAspect="1" noChangeArrowheads="1" noTextEdit="1"/>
          </p:cNvSpPr>
          <p:nvPr>
            <p:ph type="sldImg"/>
          </p:nvPr>
        </p:nvSpPr>
        <p:spPr>
          <a:xfrm>
            <a:off x="65088" y="733425"/>
            <a:ext cx="6519862" cy="3668713"/>
          </a:xfrm>
          <a:ln/>
        </p:spPr>
      </p:sp>
      <p:sp>
        <p:nvSpPr>
          <p:cNvPr id="1291267" name="Rectangle 3"/>
          <p:cNvSpPr>
            <a:spLocks noGrp="1" noChangeArrowheads="1"/>
          </p:cNvSpPr>
          <p:nvPr>
            <p:ph type="body" idx="1"/>
          </p:nvPr>
        </p:nvSpPr>
        <p:spPr/>
        <p:txBody>
          <a:bodyPr/>
          <a:lstStyle/>
          <a:p>
            <a:r>
              <a:rPr lang="zh-CN" altLang="en-US"/>
              <a:t>对于三维世界来说</a:t>
            </a:r>
            <a:r>
              <a:rPr lang="en-US" altLang="zh-CN"/>
              <a:t>,</a:t>
            </a:r>
            <a:r>
              <a:rPr lang="zh-CN" altLang="en-US"/>
              <a:t>最重要的就是大小</a:t>
            </a:r>
            <a:r>
              <a:rPr lang="en-US" altLang="zh-CN"/>
              <a:t>,</a:t>
            </a:r>
            <a:r>
              <a:rPr lang="zh-CN" altLang="en-US"/>
              <a:t>细节详细程度</a:t>
            </a:r>
            <a:r>
              <a:rPr lang="en-US" altLang="zh-CN"/>
              <a:t>,</a:t>
            </a:r>
            <a:r>
              <a:rPr lang="zh-CN" altLang="en-US"/>
              <a:t>纹理大小</a:t>
            </a:r>
            <a:r>
              <a:rPr lang="en-US" altLang="zh-CN"/>
              <a:t>,</a:t>
            </a:r>
            <a:r>
              <a:rPr lang="zh-CN" altLang="en-US"/>
              <a:t>渲染复杂程度</a:t>
            </a:r>
            <a:r>
              <a:rPr lang="en-US" altLang="zh-CN"/>
              <a:t>,</a:t>
            </a:r>
            <a:r>
              <a:rPr lang="zh-CN" altLang="en-US"/>
              <a:t>这些都将决定最终文件的大小以及是否能显示和显示时间</a:t>
            </a:r>
          </a:p>
        </p:txBody>
      </p:sp>
    </p:spTree>
    <p:extLst>
      <p:ext uri="{BB962C8B-B14F-4D97-AF65-F5344CB8AC3E}">
        <p14:creationId xmlns:p14="http://schemas.microsoft.com/office/powerpoint/2010/main" val="2537043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后者是个基于</a:t>
            </a:r>
            <a:r>
              <a:rPr lang="en-US" altLang="zh-CN" dirty="0" err="1" smtClean="0"/>
              <a:t>WebGL</a:t>
            </a:r>
            <a:r>
              <a:rPr lang="zh-CN" altLang="en-US" dirty="0" smtClean="0"/>
              <a:t>的</a:t>
            </a:r>
            <a:r>
              <a:rPr lang="en-US" altLang="zh-CN" dirty="0" smtClean="0"/>
              <a:t>2d</a:t>
            </a:r>
            <a:r>
              <a:rPr lang="zh-CN" altLang="en-US" dirty="0" smtClean="0"/>
              <a:t>库，但是随着</a:t>
            </a:r>
            <a:r>
              <a:rPr lang="en-US" altLang="zh-CN" dirty="0" smtClean="0"/>
              <a:t>canvas</a:t>
            </a:r>
            <a:r>
              <a:rPr lang="zh-CN" altLang="en-US" dirty="0" smtClean="0"/>
              <a:t>的兴起，逐步已经被取代；目前</a:t>
            </a:r>
            <a:r>
              <a:rPr lang="en-US" altLang="zh-CN" dirty="0" err="1" smtClean="0"/>
              <a:t>WebGL</a:t>
            </a:r>
            <a:r>
              <a:rPr lang="zh-CN" altLang="en-US" dirty="0" smtClean="0"/>
              <a:t>还是主要用于</a:t>
            </a:r>
            <a:r>
              <a:rPr lang="en-US" altLang="zh-CN" dirty="0" smtClean="0"/>
              <a:t>3d</a:t>
            </a:r>
            <a:r>
              <a:rPr lang="zh-CN" altLang="en-US" dirty="0" smtClean="0"/>
              <a:t>作用，典型的如游戏引擎</a:t>
            </a:r>
            <a:r>
              <a:rPr lang="en-US" altLang="zh-CN" dirty="0" smtClean="0"/>
              <a:t>Unreal Engine 4 and Unity 5</a:t>
            </a:r>
          </a:p>
          <a:p>
            <a:endParaRPr lang="en-US" altLang="zh-CN" dirty="0" smtClean="0"/>
          </a:p>
          <a:p>
            <a:r>
              <a:rPr lang="zh-CN" altLang="en-US" dirty="0" smtClean="0"/>
              <a:t>前面所提到的</a:t>
            </a:r>
            <a:r>
              <a:rPr lang="en-US" altLang="zh-CN" dirty="0" smtClean="0"/>
              <a:t>X3D</a:t>
            </a:r>
            <a:r>
              <a:rPr lang="zh-CN" altLang="en-US" dirty="0" smtClean="0"/>
              <a:t>可以通过</a:t>
            </a:r>
            <a:r>
              <a:rPr lang="en-US" altLang="zh-CN" dirty="0" smtClean="0"/>
              <a:t>X3DOM</a:t>
            </a:r>
            <a:r>
              <a:rPr lang="zh-CN" altLang="en-US" dirty="0" smtClean="0"/>
              <a:t>项目使</a:t>
            </a:r>
            <a:r>
              <a:rPr lang="en-US" altLang="zh-CN" dirty="0" smtClean="0"/>
              <a:t>X3D</a:t>
            </a:r>
            <a:r>
              <a:rPr lang="zh-CN" altLang="en-US" dirty="0" smtClean="0"/>
              <a:t>可以跑在</a:t>
            </a:r>
            <a:r>
              <a:rPr lang="en-US" altLang="zh-CN" dirty="0" err="1" smtClean="0"/>
              <a:t>WebGL</a:t>
            </a:r>
            <a:r>
              <a:rPr lang="zh-CN" altLang="en-US" dirty="0" smtClean="0"/>
              <a:t>上</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194</a:t>
            </a:fld>
            <a:endParaRPr lang="en-US" altLang="zh-CN"/>
          </a:p>
        </p:txBody>
      </p:sp>
    </p:spTree>
    <p:extLst>
      <p:ext uri="{BB962C8B-B14F-4D97-AF65-F5344CB8AC3E}">
        <p14:creationId xmlns:p14="http://schemas.microsoft.com/office/powerpoint/2010/main" val="2947698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900" b="0" i="0" kern="1200" dirty="0" smtClean="0">
                <a:solidFill>
                  <a:schemeClr val="tx1"/>
                </a:solidFill>
                <a:effectLst/>
                <a:latin typeface="Times New Roman" pitchFamily="18" charset="0"/>
                <a:ea typeface="宋体" pitchFamily="2" charset="-122"/>
                <a:cs typeface="+mn-cs"/>
              </a:rPr>
              <a:t>本部分中，我们将介绍跟本</a:t>
            </a:r>
            <a:r>
              <a:rPr lang="en-US" altLang="zh-CN" sz="900" b="0" i="0" kern="1200" dirty="0" smtClean="0">
                <a:solidFill>
                  <a:schemeClr val="tx1"/>
                </a:solidFill>
                <a:effectLst/>
                <a:latin typeface="Times New Roman" pitchFamily="18" charset="0"/>
                <a:ea typeface="宋体" pitchFamily="2" charset="-122"/>
                <a:cs typeface="+mn-cs"/>
              </a:rPr>
              <a:t>Lecture</a:t>
            </a:r>
            <a:r>
              <a:rPr lang="zh-CN" altLang="en-US" sz="900" b="0" i="0" kern="1200" dirty="0" smtClean="0">
                <a:solidFill>
                  <a:schemeClr val="tx1"/>
                </a:solidFill>
                <a:effectLst/>
                <a:latin typeface="Times New Roman" pitchFamily="18" charset="0"/>
                <a:ea typeface="宋体" pitchFamily="2" charset="-122"/>
                <a:cs typeface="+mn-cs"/>
              </a:rPr>
              <a:t>相关的课后阅读、网上资源和参考书籍。</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197</a:t>
            </a:fld>
            <a:endParaRPr lang="en-US" altLang="zh-CN"/>
          </a:p>
        </p:txBody>
      </p:sp>
    </p:spTree>
    <p:extLst>
      <p:ext uri="{BB962C8B-B14F-4D97-AF65-F5344CB8AC3E}">
        <p14:creationId xmlns:p14="http://schemas.microsoft.com/office/powerpoint/2010/main" val="374251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73F6A-5260-4B1E-B816-B6152F7D27B0}" type="slidenum">
              <a:rPr lang="en-US" altLang="zh-CN"/>
              <a:pPr/>
              <a:t>6</a:t>
            </a:fld>
            <a:endParaRPr lang="en-US" altLang="zh-CN"/>
          </a:p>
        </p:txBody>
      </p:sp>
      <p:sp>
        <p:nvSpPr>
          <p:cNvPr id="1361922" name="Rectangle 2"/>
          <p:cNvSpPr>
            <a:spLocks noGrp="1" noRot="1" noChangeAspect="1" noChangeArrowheads="1" noTextEdit="1"/>
          </p:cNvSpPr>
          <p:nvPr>
            <p:ph type="sldImg"/>
          </p:nvPr>
        </p:nvSpPr>
        <p:spPr>
          <a:xfrm>
            <a:off x="65088" y="733425"/>
            <a:ext cx="6519862" cy="3668713"/>
          </a:xfrm>
          <a:ln/>
        </p:spPr>
      </p:sp>
      <p:sp>
        <p:nvSpPr>
          <p:cNvPr id="1361923"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51957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908E72-6228-4E33-8DDC-49CF501D9597}" type="slidenum">
              <a:rPr lang="en-US" altLang="zh-CN"/>
              <a:pPr/>
              <a:t>7</a:t>
            </a:fld>
            <a:endParaRPr lang="en-US" altLang="zh-CN"/>
          </a:p>
        </p:txBody>
      </p:sp>
      <p:sp>
        <p:nvSpPr>
          <p:cNvPr id="1240066" name="Rectangle 2"/>
          <p:cNvSpPr>
            <a:spLocks noGrp="1" noRot="1" noChangeAspect="1" noChangeArrowheads="1" noTextEdit="1"/>
          </p:cNvSpPr>
          <p:nvPr>
            <p:ph type="sldImg"/>
          </p:nvPr>
        </p:nvSpPr>
        <p:spPr>
          <a:xfrm>
            <a:off x="65088" y="733425"/>
            <a:ext cx="6519862" cy="3668713"/>
          </a:xfrm>
          <a:ln/>
        </p:spPr>
      </p:sp>
      <p:sp>
        <p:nvSpPr>
          <p:cNvPr id="1240067" name="Rectangle 3"/>
          <p:cNvSpPr>
            <a:spLocks noGrp="1" noChangeArrowheads="1"/>
          </p:cNvSpPr>
          <p:nvPr>
            <p:ph type="body" idx="1"/>
          </p:nvPr>
        </p:nvSpPr>
        <p:spPr/>
        <p:txBody>
          <a:bodyPr/>
          <a:lstStyle/>
          <a:p>
            <a:r>
              <a:rPr lang="zh-CN" altLang="en-US"/>
              <a:t>仅</a:t>
            </a:r>
            <a:r>
              <a:rPr lang="en-US" altLang="zh-CN"/>
              <a:t>ie</a:t>
            </a:r>
            <a:r>
              <a:rPr lang="zh-CN" altLang="en-US"/>
              <a:t>支持</a:t>
            </a:r>
            <a:r>
              <a:rPr lang="en-US" altLang="zh-CN"/>
              <a:t>,loop</a:t>
            </a:r>
            <a:r>
              <a:rPr lang="zh-CN" altLang="en-US"/>
              <a:t>可设为正整数或者</a:t>
            </a:r>
            <a:r>
              <a:rPr lang="en-US" altLang="zh-CN"/>
              <a:t>-1,volume</a:t>
            </a:r>
            <a:r>
              <a:rPr lang="zh-CN" altLang="en-US"/>
              <a:t>设为</a:t>
            </a:r>
            <a:r>
              <a:rPr lang="en-US" altLang="zh-CN"/>
              <a:t>-10000</a:t>
            </a:r>
            <a:r>
              <a:rPr lang="zh-CN" altLang="en-US"/>
              <a:t>到</a:t>
            </a:r>
            <a:r>
              <a:rPr lang="en-US" altLang="zh-CN"/>
              <a:t>0,balance</a:t>
            </a:r>
            <a:r>
              <a:rPr lang="zh-CN" altLang="en-US"/>
              <a:t>设为</a:t>
            </a:r>
            <a:r>
              <a:rPr lang="en-US" altLang="zh-CN"/>
              <a:t>-10000</a:t>
            </a:r>
            <a:r>
              <a:rPr lang="zh-CN" altLang="en-US"/>
              <a:t>到</a:t>
            </a:r>
            <a:r>
              <a:rPr lang="en-US" altLang="zh-CN"/>
              <a:t>10000,</a:t>
            </a:r>
            <a:r>
              <a:rPr lang="zh-CN" altLang="en-US"/>
              <a:t>实际中很多设备的值可以远远超出这个范围</a:t>
            </a:r>
          </a:p>
        </p:txBody>
      </p:sp>
    </p:spTree>
    <p:extLst>
      <p:ext uri="{BB962C8B-B14F-4D97-AF65-F5344CB8AC3E}">
        <p14:creationId xmlns:p14="http://schemas.microsoft.com/office/powerpoint/2010/main" val="273117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E40CEE-F6FD-4606-856C-95C9F3A266A4}" type="slidenum">
              <a:rPr lang="en-US" altLang="zh-CN"/>
              <a:pPr/>
              <a:t>9</a:t>
            </a:fld>
            <a:endParaRPr lang="en-US" altLang="zh-CN"/>
          </a:p>
        </p:txBody>
      </p:sp>
      <p:sp>
        <p:nvSpPr>
          <p:cNvPr id="1242114" name="Rectangle 2"/>
          <p:cNvSpPr>
            <a:spLocks noGrp="1" noRot="1" noChangeAspect="1" noChangeArrowheads="1" noTextEdit="1"/>
          </p:cNvSpPr>
          <p:nvPr>
            <p:ph type="sldImg"/>
          </p:nvPr>
        </p:nvSpPr>
        <p:spPr>
          <a:xfrm>
            <a:off x="65088" y="733425"/>
            <a:ext cx="6519862" cy="3668713"/>
          </a:xfrm>
          <a:ln/>
        </p:spPr>
      </p:sp>
      <p:sp>
        <p:nvSpPr>
          <p:cNvPr id="1242115" name="Rectangle 3"/>
          <p:cNvSpPr>
            <a:spLocks noGrp="1" noChangeArrowheads="1"/>
          </p:cNvSpPr>
          <p:nvPr>
            <p:ph type="body" idx="1"/>
          </p:nvPr>
        </p:nvSpPr>
        <p:spPr/>
        <p:txBody>
          <a:bodyPr/>
          <a:lstStyle/>
          <a:p>
            <a:r>
              <a:rPr lang="en-US" altLang="zh-CN"/>
              <a:t>Netscape</a:t>
            </a:r>
            <a:r>
              <a:rPr lang="zh-CN" altLang="en-US"/>
              <a:t>安装时自带许多插件</a:t>
            </a:r>
            <a:r>
              <a:rPr lang="en-US" altLang="zh-CN"/>
              <a:t>,IE</a:t>
            </a:r>
            <a:r>
              <a:rPr lang="zh-CN" altLang="en-US"/>
              <a:t>情况要糟糕一些</a:t>
            </a:r>
            <a:r>
              <a:rPr lang="en-US" altLang="zh-CN"/>
              <a:t>,</a:t>
            </a:r>
            <a:r>
              <a:rPr lang="zh-CN" altLang="en-US"/>
              <a:t>新版本的浏览器现在还有这样的功能</a:t>
            </a:r>
            <a:r>
              <a:rPr lang="en-US" altLang="zh-CN"/>
              <a:t>:</a:t>
            </a:r>
            <a:r>
              <a:rPr lang="zh-CN" altLang="en-US"/>
              <a:t>当发现需要一个插件但是这个插件还未安装时</a:t>
            </a:r>
            <a:r>
              <a:rPr lang="en-US" altLang="zh-CN"/>
              <a:t>,</a:t>
            </a:r>
            <a:r>
              <a:rPr lang="zh-CN" altLang="en-US"/>
              <a:t>可以自动提示或者自动寻找</a:t>
            </a:r>
            <a:r>
              <a:rPr lang="en-US" altLang="zh-CN"/>
              <a:t>,</a:t>
            </a:r>
            <a:r>
              <a:rPr lang="zh-CN" altLang="en-US"/>
              <a:t>下载</a:t>
            </a:r>
            <a:r>
              <a:rPr lang="en-US" altLang="zh-CN"/>
              <a:t>,</a:t>
            </a:r>
            <a:r>
              <a:rPr lang="zh-CN" altLang="en-US"/>
              <a:t>安装</a:t>
            </a:r>
          </a:p>
          <a:p>
            <a:r>
              <a:rPr lang="zh-CN" altLang="en-US"/>
              <a:t>当浏览器启动时</a:t>
            </a:r>
            <a:r>
              <a:rPr lang="en-US" altLang="zh-CN"/>
              <a:t>,</a:t>
            </a:r>
            <a:r>
              <a:rPr lang="zh-CN" altLang="en-US"/>
              <a:t>检查安装过那些插件</a:t>
            </a:r>
            <a:r>
              <a:rPr lang="en-US" altLang="zh-CN"/>
              <a:t>,</a:t>
            </a:r>
            <a:r>
              <a:rPr lang="zh-CN" altLang="en-US"/>
              <a:t>但是并不调入内存</a:t>
            </a:r>
            <a:r>
              <a:rPr lang="en-US" altLang="zh-CN"/>
              <a:t>,</a:t>
            </a:r>
            <a:r>
              <a:rPr lang="zh-CN" altLang="en-US"/>
              <a:t>只有当打开一个含有需要插件协同工作的链接的页面时才调入相应插件</a:t>
            </a:r>
          </a:p>
        </p:txBody>
      </p:sp>
    </p:spTree>
    <p:extLst>
      <p:ext uri="{BB962C8B-B14F-4D97-AF65-F5344CB8AC3E}">
        <p14:creationId xmlns:p14="http://schemas.microsoft.com/office/powerpoint/2010/main" val="105055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嵌入	如</a:t>
            </a:r>
            <a:r>
              <a:rPr lang="en-US" altLang="zh-CN" dirty="0" err="1" smtClean="0"/>
              <a:t>LiveVideo</a:t>
            </a:r>
            <a:r>
              <a:rPr lang="en-US" altLang="zh-CN" dirty="0" smtClean="0"/>
              <a:t>, Video for Windows</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173705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
        <p:nvSpPr>
          <p:cNvPr id="8"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2013</a:t>
            </a:r>
            <a:r>
              <a:rPr lang="zh-CN" altLang="en-US" sz="1400" dirty="0" smtClean="0"/>
              <a:t>春 </a:t>
            </a:r>
            <a:r>
              <a:rPr lang="en-US" altLang="zh-CN" sz="1400" dirty="0" smtClean="0"/>
              <a:t>Introduction to Web Application</a:t>
            </a:r>
            <a:endParaRPr lang="en-US" altLang="zh-CN" sz="1400" dirty="0"/>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lec08_sample07_simg.htm" TargetMode="External"/><Relationship Id="rId2" Type="http://schemas.openxmlformats.org/officeDocument/2006/relationships/hyperlink" Target="map&#26684;&#24335;.txt"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lec08_sample08_cimg.htm" TargetMode="Externa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hyperlink" Target="lec08_sample09_dynimg.htm"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lec08_sample10_canvas1.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lec08_sample10_canvas2.htm"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lec08_sample03_embed.htm"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hyperlink" Target="lec08_sample11_rect2.htm" TargetMode="External"/><Relationship Id="rId2" Type="http://schemas.openxmlformats.org/officeDocument/2006/relationships/hyperlink" Target="lec08_sample11_rect1.htm" TargetMode="External"/><Relationship Id="rId1" Type="http://schemas.openxmlformats.org/officeDocument/2006/relationships/slideLayout" Target="../slideLayouts/slideLayout2.xml"/><Relationship Id="rId4" Type="http://schemas.openxmlformats.org/officeDocument/2006/relationships/hyperlink" Target="lec08_sample11_rect3.htm"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hyperlink" Target="lec08_sample12_Text.htm"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lec08_sample13_Image.ht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hyperlink" Target="lec08_sample14_clip.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lec08_sample04_object.ht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lec08_sample15_shadow.htm"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lec08_sample16_gradient2.htm" TargetMode="External"/><Relationship Id="rId2" Type="http://schemas.openxmlformats.org/officeDocument/2006/relationships/hyperlink" Target="lec08_sample16_gradient1.ht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lec08_sample05_out.htm" TargetMode="Externa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hyperlink" Target="lec08_sample17_audio.htm"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lec08_sample18_source.htm"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lec08_sample19_smil.htm"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lec08_sample20_video.htm"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lec08_sample21_jsvideo.ht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lec08_sample22_WebGL.ht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hyperlink" Target="http://www.csdn.net/article/2013-08-02/2816450-9-More-Mind-Blowing-WebGL-Demos" TargetMode="External"/><Relationship Id="rId2" Type="http://schemas.openxmlformats.org/officeDocument/2006/relationships/hyperlink" Target="http://www.iguoguo.net/2012/19189.html"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www.w3.org/Graphics/SVG/" TargetMode="External"/><Relationship Id="rId2" Type="http://schemas.openxmlformats.org/officeDocument/2006/relationships/hyperlink" Target="http://www.w3.org/Graphics/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lec08_sample01_bgsound.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lec08_sample02_dynsrc.htm"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lec08_sample06_svg2.htm" TargetMode="External"/><Relationship Id="rId2" Type="http://schemas.openxmlformats.org/officeDocument/2006/relationships/hyperlink" Target="lec08_sample06_svg1.ht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endParaRPr lang="en-US" altLang="zh-CN" sz="4000" dirty="0"/>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插件</a:t>
            </a:r>
          </a:p>
        </p:txBody>
      </p:sp>
      <p:sp>
        <p:nvSpPr>
          <p:cNvPr id="1243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每个插件与一个或者多个</a:t>
            </a:r>
            <a:r>
              <a:rPr lang="en-US" altLang="zh-CN" dirty="0"/>
              <a:t>MIME</a:t>
            </a:r>
            <a:r>
              <a:rPr lang="zh-CN" altLang="en-US" dirty="0"/>
              <a:t>类型相关联</a:t>
            </a:r>
          </a:p>
          <a:p>
            <a:r>
              <a:rPr lang="zh-CN" altLang="en-US" dirty="0"/>
              <a:t>插件有三种工作</a:t>
            </a:r>
            <a:r>
              <a:rPr lang="zh-CN" altLang="en-US" dirty="0" smtClean="0"/>
              <a:t>方式</a:t>
            </a:r>
            <a:endParaRPr lang="en-US" altLang="zh-CN" dirty="0"/>
          </a:p>
          <a:p>
            <a:pPr lvl="1"/>
            <a:r>
              <a:rPr lang="zh-CN" altLang="en-US" dirty="0"/>
              <a:t>嵌入	</a:t>
            </a:r>
            <a:r>
              <a:rPr lang="zh-CN" altLang="en-US" dirty="0" smtClean="0"/>
              <a:t>如</a:t>
            </a:r>
            <a:r>
              <a:rPr lang="en-US" altLang="zh-CN" dirty="0" smtClean="0"/>
              <a:t>Adobe Flash</a:t>
            </a:r>
            <a:endParaRPr lang="en-US" altLang="zh-CN" dirty="0"/>
          </a:p>
          <a:p>
            <a:pPr lvl="1"/>
            <a:r>
              <a:rPr lang="zh-CN" altLang="en-US" dirty="0"/>
              <a:t>全屏幕	如</a:t>
            </a:r>
            <a:r>
              <a:rPr lang="en-US" altLang="zh-CN" dirty="0"/>
              <a:t>Adobe Acrobat</a:t>
            </a:r>
          </a:p>
          <a:p>
            <a:pPr lvl="1"/>
            <a:r>
              <a:rPr lang="zh-CN" altLang="en-US" dirty="0"/>
              <a:t>隐藏	如</a:t>
            </a:r>
            <a:r>
              <a:rPr lang="en-US" altLang="zh-CN" dirty="0"/>
              <a:t>MIDI</a:t>
            </a:r>
            <a:r>
              <a:rPr lang="zh-CN" altLang="en-US" dirty="0"/>
              <a:t>音乐播放器</a:t>
            </a:r>
          </a:p>
          <a:p>
            <a:r>
              <a:rPr lang="zh-CN" altLang="en-US" dirty="0"/>
              <a:t>注意插件的潜在安全问题</a:t>
            </a:r>
          </a:p>
          <a:p>
            <a:endParaRPr lang="en-US" altLang="zh-CN" dirty="0"/>
          </a:p>
        </p:txBody>
      </p:sp>
    </p:spTree>
    <p:extLst>
      <p:ext uri="{BB962C8B-B14F-4D97-AF65-F5344CB8AC3E}">
        <p14:creationId xmlns:p14="http://schemas.microsoft.com/office/powerpoint/2010/main" val="1410176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2" name="Rectangle 2"/>
          <p:cNvSpPr>
            <a:spLocks noGrp="1" noChangeArrowheads="1"/>
          </p:cNvSpPr>
          <p:nvPr>
            <p:ph type="title"/>
          </p:nvPr>
        </p:nvSpPr>
        <p:spPr/>
        <p:txBody>
          <a:bodyPr/>
          <a:lstStyle/>
          <a:p>
            <a:r>
              <a:rPr lang="zh-CN" altLang="en-US"/>
              <a:t>服务器端图像映射</a:t>
            </a:r>
          </a:p>
        </p:txBody>
      </p:sp>
      <p:sp>
        <p:nvSpPr>
          <p:cNvPr id="123392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每次需要将资料回传服务器端处理</a:t>
            </a:r>
            <a:r>
              <a:rPr lang="en-US" altLang="zh-CN" dirty="0"/>
              <a:t>,</a:t>
            </a:r>
            <a:r>
              <a:rPr lang="zh-CN" altLang="en-US" dirty="0"/>
              <a:t>很费时间</a:t>
            </a:r>
            <a:r>
              <a:rPr lang="en-US" altLang="zh-CN" dirty="0"/>
              <a:t>,</a:t>
            </a:r>
            <a:r>
              <a:rPr lang="zh-CN" altLang="en-US" dirty="0"/>
              <a:t>目前已经逐渐被淘汰</a:t>
            </a:r>
            <a:r>
              <a:rPr lang="en-US" altLang="zh-CN" dirty="0"/>
              <a:t>,</a:t>
            </a:r>
            <a:r>
              <a:rPr lang="zh-CN" altLang="en-US" dirty="0"/>
              <a:t>但是可以用于解决浏览器不兼容问题</a:t>
            </a:r>
          </a:p>
          <a:p>
            <a:r>
              <a:rPr lang="zh-CN" altLang="en-US" dirty="0"/>
              <a:t>客户端使用</a:t>
            </a:r>
            <a:r>
              <a:rPr lang="en-US" altLang="zh-CN" dirty="0" err="1"/>
              <a:t>img</a:t>
            </a:r>
            <a:r>
              <a:rPr lang="zh-CN" altLang="en-US" dirty="0"/>
              <a:t>的</a:t>
            </a:r>
            <a:r>
              <a:rPr lang="en-US" altLang="zh-CN" dirty="0" err="1"/>
              <a:t>ismap</a:t>
            </a:r>
            <a:r>
              <a:rPr lang="zh-CN" altLang="en-US" dirty="0"/>
              <a:t>属性</a:t>
            </a:r>
          </a:p>
          <a:p>
            <a:r>
              <a:rPr lang="zh-CN" altLang="en-US" dirty="0"/>
              <a:t>服务器端使用相应的</a:t>
            </a:r>
            <a:r>
              <a:rPr lang="en-US" altLang="zh-CN" dirty="0"/>
              <a:t>.map</a:t>
            </a:r>
            <a:r>
              <a:rPr lang="zh-CN" altLang="en-US" dirty="0"/>
              <a:t>文件</a:t>
            </a:r>
          </a:p>
          <a:p>
            <a:pPr lvl="1"/>
            <a:r>
              <a:rPr lang="zh-CN" altLang="en-US" dirty="0"/>
              <a:t>文件的</a:t>
            </a:r>
            <a:r>
              <a:rPr lang="en-US" altLang="zh-CN" dirty="0"/>
              <a:t>NCSA</a:t>
            </a:r>
            <a:r>
              <a:rPr lang="zh-CN" altLang="en-US" dirty="0"/>
              <a:t>和</a:t>
            </a:r>
            <a:r>
              <a:rPr lang="en-US" altLang="zh-CN" dirty="0"/>
              <a:t>CERN</a:t>
            </a:r>
            <a:r>
              <a:rPr lang="zh-CN" altLang="en-US" dirty="0" smtClean="0"/>
              <a:t>格式，前者</a:t>
            </a:r>
            <a:r>
              <a:rPr lang="zh-CN" altLang="en-US" dirty="0"/>
              <a:t>使用更广泛</a:t>
            </a:r>
          </a:p>
          <a:p>
            <a:pPr lvl="1"/>
            <a:r>
              <a:rPr lang="zh-CN" altLang="en-US" dirty="0">
                <a:hlinkClick r:id="rId2" action="ppaction://hlinkfile"/>
              </a:rPr>
              <a:t>格式文件</a:t>
            </a:r>
            <a:endParaRPr lang="zh-CN" altLang="en-US" dirty="0"/>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27701873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服务器端图像映射</a:t>
            </a:r>
          </a:p>
        </p:txBody>
      </p:sp>
      <p:pic>
        <p:nvPicPr>
          <p:cNvPr id="6" name="内容占位符 5"/>
          <p:cNvPicPr>
            <a:picLocks noGrp="1" noChangeAspect="1"/>
          </p:cNvPicPr>
          <p:nvPr>
            <p:ph sz="half" idx="1"/>
          </p:nvPr>
        </p:nvPicPr>
        <p:blipFill>
          <a:blip r:embed="rId3"/>
          <a:stretch>
            <a:fillRect/>
          </a:stretch>
        </p:blipFill>
        <p:spPr>
          <a:xfrm>
            <a:off x="1425768" y="1905000"/>
            <a:ext cx="4463663" cy="4114800"/>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3101255"/>
            <a:ext cx="5080000" cy="1722289"/>
          </a:xfrm>
          <a:prstGeom prst="rect">
            <a:avLst/>
          </a:prstGeom>
        </p:spPr>
      </p:pic>
    </p:spTree>
    <p:extLst>
      <p:ext uri="{BB962C8B-B14F-4D97-AF65-F5344CB8AC3E}">
        <p14:creationId xmlns:p14="http://schemas.microsoft.com/office/powerpoint/2010/main" val="3111898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ChangeArrowheads="1"/>
          </p:cNvSpPr>
          <p:nvPr>
            <p:ph type="title"/>
          </p:nvPr>
        </p:nvSpPr>
        <p:spPr/>
        <p:txBody>
          <a:bodyPr/>
          <a:lstStyle/>
          <a:p>
            <a:r>
              <a:rPr lang="zh-CN" altLang="en-US"/>
              <a:t>客户端图像映射</a:t>
            </a:r>
          </a:p>
        </p:txBody>
      </p:sp>
      <p:sp>
        <p:nvSpPr>
          <p:cNvPr id="1234947" name="Rectangle 3" descr="Rectangle: Click to edit Master text styles&#10;Second level&#10;Third level&#10;Fourth level&#10;Fifth level"/>
          <p:cNvSpPr>
            <a:spLocks noGrp="1" noChangeArrowheads="1"/>
          </p:cNvSpPr>
          <p:nvPr>
            <p:ph sz="half" idx="1"/>
          </p:nvPr>
        </p:nvSpPr>
        <p:spPr/>
        <p:txBody>
          <a:bodyPr/>
          <a:lstStyle/>
          <a:p>
            <a:pPr>
              <a:lnSpc>
                <a:spcPct val="90000"/>
              </a:lnSpc>
            </a:pPr>
            <a:r>
              <a:rPr lang="zh-CN" altLang="en-US" dirty="0"/>
              <a:t>推荐</a:t>
            </a:r>
            <a:r>
              <a:rPr lang="zh-CN" altLang="en-US" dirty="0" smtClean="0"/>
              <a:t>方法</a:t>
            </a:r>
            <a:r>
              <a:rPr lang="zh-CN" altLang="en-US" dirty="0"/>
              <a:t>，</a:t>
            </a:r>
            <a:r>
              <a:rPr lang="zh-CN" altLang="en-US" dirty="0" smtClean="0"/>
              <a:t>但是</a:t>
            </a:r>
            <a:r>
              <a:rPr lang="zh-CN" altLang="en-US" dirty="0"/>
              <a:t>老的浏览器可能不支持</a:t>
            </a:r>
          </a:p>
          <a:p>
            <a:pPr>
              <a:lnSpc>
                <a:spcPct val="90000"/>
              </a:lnSpc>
            </a:pPr>
            <a:r>
              <a:rPr lang="zh-CN" altLang="en-US" dirty="0"/>
              <a:t>使用</a:t>
            </a:r>
            <a:r>
              <a:rPr lang="en-US" altLang="zh-CN" dirty="0" err="1"/>
              <a:t>img</a:t>
            </a:r>
            <a:r>
              <a:rPr lang="zh-CN" altLang="en-US" dirty="0"/>
              <a:t>的</a:t>
            </a:r>
            <a:r>
              <a:rPr lang="en-US" altLang="zh-CN" dirty="0" err="1"/>
              <a:t>usemap</a:t>
            </a:r>
            <a:r>
              <a:rPr lang="zh-CN" altLang="en-US" dirty="0"/>
              <a:t>属性指定使用那个</a:t>
            </a:r>
            <a:r>
              <a:rPr lang="en-US" altLang="zh-CN" dirty="0"/>
              <a:t>map</a:t>
            </a:r>
            <a:r>
              <a:rPr lang="zh-CN" altLang="en-US" dirty="0"/>
              <a:t>元素</a:t>
            </a:r>
          </a:p>
          <a:p>
            <a:pPr>
              <a:lnSpc>
                <a:spcPct val="90000"/>
              </a:lnSpc>
            </a:pPr>
            <a:r>
              <a:rPr lang="en-US" altLang="zh-CN" dirty="0"/>
              <a:t>map</a:t>
            </a:r>
            <a:r>
              <a:rPr lang="zh-CN" altLang="en-US" dirty="0" smtClean="0"/>
              <a:t>元素</a:t>
            </a:r>
            <a:endParaRPr lang="en-US" altLang="zh-CN" dirty="0"/>
          </a:p>
          <a:p>
            <a:pPr lvl="1">
              <a:lnSpc>
                <a:spcPct val="90000"/>
              </a:lnSpc>
            </a:pPr>
            <a:r>
              <a:rPr lang="zh-CN" altLang="en-US" dirty="0"/>
              <a:t>使用</a:t>
            </a:r>
            <a:r>
              <a:rPr lang="en-US" altLang="zh-CN" dirty="0"/>
              <a:t>id</a:t>
            </a:r>
            <a:r>
              <a:rPr lang="zh-CN" altLang="en-US" dirty="0"/>
              <a:t>和</a:t>
            </a:r>
            <a:r>
              <a:rPr lang="en-US" altLang="zh-CN" dirty="0"/>
              <a:t>name</a:t>
            </a:r>
            <a:r>
              <a:rPr lang="zh-CN" altLang="en-US" dirty="0"/>
              <a:t>属性命名</a:t>
            </a:r>
          </a:p>
          <a:p>
            <a:pPr lvl="1">
              <a:lnSpc>
                <a:spcPct val="90000"/>
              </a:lnSpc>
            </a:pPr>
            <a:r>
              <a:rPr lang="zh-CN" altLang="en-US" dirty="0"/>
              <a:t>使用</a:t>
            </a:r>
            <a:r>
              <a:rPr lang="en-US" altLang="zh-CN" dirty="0"/>
              <a:t>area</a:t>
            </a:r>
            <a:r>
              <a:rPr lang="zh-CN" altLang="en-US" dirty="0"/>
              <a:t>元素定义每个可点击区域</a:t>
            </a:r>
          </a:p>
          <a:p>
            <a:pPr lvl="2">
              <a:lnSpc>
                <a:spcPct val="90000"/>
              </a:lnSpc>
            </a:pPr>
            <a:r>
              <a:rPr lang="en-US" altLang="zh-CN" dirty="0"/>
              <a:t>shape</a:t>
            </a:r>
            <a:r>
              <a:rPr lang="zh-CN" altLang="en-US" dirty="0"/>
              <a:t>属性指定区域形状</a:t>
            </a:r>
          </a:p>
          <a:p>
            <a:pPr lvl="2">
              <a:lnSpc>
                <a:spcPct val="90000"/>
              </a:lnSpc>
            </a:pPr>
            <a:r>
              <a:rPr lang="en-US" altLang="zh-CN" dirty="0" err="1"/>
              <a:t>coords</a:t>
            </a:r>
            <a:r>
              <a:rPr lang="zh-CN" altLang="en-US" dirty="0"/>
              <a:t>属性指定坐标</a:t>
            </a:r>
          </a:p>
          <a:p>
            <a:pPr lvl="2">
              <a:lnSpc>
                <a:spcPct val="90000"/>
              </a:lnSpc>
            </a:pPr>
            <a:r>
              <a:rPr lang="en-US" altLang="zh-CN" dirty="0" err="1"/>
              <a:t>href</a:t>
            </a:r>
            <a:r>
              <a:rPr lang="zh-CN" altLang="en-US" dirty="0"/>
              <a:t>属性指定区域超连接地址</a:t>
            </a:r>
          </a:p>
          <a:p>
            <a:pPr>
              <a:lnSpc>
                <a:spcPct val="90000"/>
              </a:lnSpc>
            </a:pPr>
            <a:r>
              <a:rPr lang="en-US" altLang="zh-CN" dirty="0">
                <a:hlinkClick r:id="rId2" action="ppaction://hlinkfile"/>
              </a:rPr>
              <a:t>example</a:t>
            </a:r>
            <a:endParaRPr lang="en-US" altLang="zh-CN" dirty="0"/>
          </a:p>
        </p:txBody>
      </p:sp>
      <p:pic>
        <p:nvPicPr>
          <p:cNvPr id="3" name="内容占位符 2"/>
          <p:cNvPicPr>
            <a:picLocks noGrp="1" noChangeAspect="1"/>
          </p:cNvPicPr>
          <p:nvPr>
            <p:ph sz="half" idx="2"/>
          </p:nvPr>
        </p:nvPicPr>
        <p:blipFill>
          <a:blip r:embed="rId3"/>
          <a:stretch>
            <a:fillRect/>
          </a:stretch>
        </p:blipFill>
        <p:spPr>
          <a:xfrm>
            <a:off x="6400800" y="2022619"/>
            <a:ext cx="5080000" cy="3879561"/>
          </a:xfrm>
          <a:prstGeom prst="rect">
            <a:avLst/>
          </a:prstGeom>
        </p:spPr>
      </p:pic>
    </p:spTree>
    <p:extLst>
      <p:ext uri="{BB962C8B-B14F-4D97-AF65-F5344CB8AC3E}">
        <p14:creationId xmlns:p14="http://schemas.microsoft.com/office/powerpoint/2010/main" val="35632527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脚本化图片</a:t>
            </a:r>
            <a:endParaRPr lang="zh-CN" altLang="en-US" dirty="0"/>
          </a:p>
        </p:txBody>
      </p:sp>
      <p:sp>
        <p:nvSpPr>
          <p:cNvPr id="3" name="内容占位符 2"/>
          <p:cNvSpPr>
            <a:spLocks noGrp="1"/>
          </p:cNvSpPr>
          <p:nvPr>
            <p:ph idx="1"/>
          </p:nvPr>
        </p:nvSpPr>
        <p:spPr/>
        <p:txBody>
          <a:bodyPr/>
          <a:lstStyle/>
          <a:p>
            <a:r>
              <a:rPr lang="zh-CN" altLang="en-US" dirty="0" smtClean="0"/>
              <a:t>动态替换图片</a:t>
            </a:r>
            <a:endParaRPr lang="en-US" altLang="zh-CN" dirty="0" smtClean="0"/>
          </a:p>
          <a:p>
            <a:pPr lvl="1"/>
            <a:r>
              <a:rPr lang="zh-CN" altLang="en-US" dirty="0"/>
              <a:t>预</a:t>
            </a:r>
            <a:r>
              <a:rPr lang="zh-CN" altLang="en-US" dirty="0" smtClean="0"/>
              <a:t>取待替换图片（强制图片缓存）</a:t>
            </a:r>
            <a:r>
              <a:rPr lang="en-US" altLang="zh-CN" dirty="0" smtClean="0"/>
              <a:t>	</a:t>
            </a:r>
          </a:p>
          <a:p>
            <a:pPr lvl="1"/>
            <a:r>
              <a:rPr lang="en-US" altLang="zh-CN" dirty="0" smtClean="0">
                <a:hlinkClick r:id="rId2" action="ppaction://hlinkfile"/>
              </a:rPr>
              <a:t>example</a:t>
            </a:r>
            <a:endParaRPr lang="en-US" altLang="zh-CN" dirty="0" smtClean="0"/>
          </a:p>
          <a:p>
            <a:r>
              <a:rPr lang="zh-CN" altLang="en-US" dirty="0" smtClean="0"/>
              <a:t>动态生成图片</a:t>
            </a:r>
            <a:endParaRPr lang="en-US" altLang="zh-CN" dirty="0" smtClean="0"/>
          </a:p>
          <a:p>
            <a:pPr lvl="1"/>
            <a:r>
              <a:rPr lang="en-US" altLang="zh-CN" dirty="0" smtClean="0"/>
              <a:t>SVG canvas</a:t>
            </a:r>
          </a:p>
          <a:p>
            <a:pPr lvl="1"/>
            <a:r>
              <a:rPr lang="zh-CN" altLang="en-US" dirty="0" smtClean="0"/>
              <a:t>优势</a:t>
            </a:r>
            <a:endParaRPr lang="en-US" altLang="zh-CN" dirty="0" smtClean="0"/>
          </a:p>
          <a:p>
            <a:pPr lvl="2"/>
            <a:r>
              <a:rPr lang="zh-CN" altLang="en-US" dirty="0" smtClean="0"/>
              <a:t>减少带宽：生成图片的代码尺寸往往小于图片尺寸</a:t>
            </a:r>
            <a:endParaRPr lang="en-US" altLang="zh-CN" dirty="0" smtClean="0"/>
          </a:p>
          <a:p>
            <a:pPr lvl="2"/>
            <a:r>
              <a:rPr lang="zh-CN" altLang="en-US" dirty="0"/>
              <a:t>减轻</a:t>
            </a:r>
            <a:r>
              <a:rPr lang="zh-CN" altLang="en-US" dirty="0" smtClean="0"/>
              <a:t>服务器负担：根据实时数据生成动态图形对</a:t>
            </a:r>
            <a:r>
              <a:rPr lang="en-US" altLang="zh-CN" dirty="0" smtClean="0"/>
              <a:t>CPU</a:t>
            </a:r>
            <a:r>
              <a:rPr lang="zh-CN" altLang="en-US" dirty="0" smtClean="0"/>
              <a:t>压力较大</a:t>
            </a:r>
            <a:endParaRPr lang="en-US" altLang="zh-CN" dirty="0" smtClean="0"/>
          </a:p>
          <a:p>
            <a:pPr lvl="2"/>
            <a:r>
              <a:rPr lang="zh-CN" altLang="en-US" dirty="0" smtClean="0"/>
              <a:t>符合现代</a:t>
            </a:r>
            <a:r>
              <a:rPr lang="en-US" altLang="zh-CN" dirty="0" smtClean="0"/>
              <a:t>Web</a:t>
            </a:r>
            <a:r>
              <a:rPr lang="zh-CN" altLang="en-US" dirty="0" smtClean="0"/>
              <a:t>应用架构：服务端产生数据，客户端负责呈现</a:t>
            </a:r>
            <a:endParaRPr lang="en-US" altLang="zh-CN" dirty="0" smtClean="0"/>
          </a:p>
          <a:p>
            <a:pPr lvl="2"/>
            <a:endParaRPr lang="zh-CN" altLang="en-US" dirty="0"/>
          </a:p>
        </p:txBody>
      </p:sp>
    </p:spTree>
    <p:extLst>
      <p:ext uri="{BB962C8B-B14F-4D97-AF65-F5344CB8AC3E}">
        <p14:creationId xmlns:p14="http://schemas.microsoft.com/office/powerpoint/2010/main" val="3056158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脚本化图片</a:t>
            </a:r>
          </a:p>
        </p:txBody>
      </p:sp>
      <p:pic>
        <p:nvPicPr>
          <p:cNvPr id="4" name="内容占位符 3"/>
          <p:cNvPicPr>
            <a:picLocks noGrp="1" noChangeAspect="1"/>
          </p:cNvPicPr>
          <p:nvPr>
            <p:ph idx="1"/>
          </p:nvPr>
        </p:nvPicPr>
        <p:blipFill>
          <a:blip r:embed="rId2"/>
          <a:stretch>
            <a:fillRect/>
          </a:stretch>
        </p:blipFill>
        <p:spPr>
          <a:xfrm>
            <a:off x="3793710" y="1905000"/>
            <a:ext cx="5010979" cy="4114800"/>
          </a:xfrm>
          <a:prstGeom prst="rect">
            <a:avLst/>
          </a:prstGeom>
        </p:spPr>
      </p:pic>
    </p:spTree>
    <p:extLst>
      <p:ext uri="{BB962C8B-B14F-4D97-AF65-F5344CB8AC3E}">
        <p14:creationId xmlns:p14="http://schemas.microsoft.com/office/powerpoint/2010/main" val="31570873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动画</a:t>
            </a:r>
            <a:endParaRPr lang="en-US" altLang="zh-CN" dirty="0"/>
          </a:p>
        </p:txBody>
      </p:sp>
    </p:spTree>
    <p:extLst>
      <p:ext uri="{BB962C8B-B14F-4D97-AF65-F5344CB8AC3E}">
        <p14:creationId xmlns:p14="http://schemas.microsoft.com/office/powerpoint/2010/main" val="28014169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4" name="Rectangle 2"/>
          <p:cNvSpPr>
            <a:spLocks noGrp="1" noChangeArrowheads="1"/>
          </p:cNvSpPr>
          <p:nvPr>
            <p:ph type="title"/>
          </p:nvPr>
        </p:nvSpPr>
        <p:spPr/>
        <p:txBody>
          <a:bodyPr/>
          <a:lstStyle/>
          <a:p>
            <a:r>
              <a:rPr lang="zh-CN" altLang="en-US"/>
              <a:t>动画</a:t>
            </a:r>
          </a:p>
        </p:txBody>
      </p:sp>
      <p:sp>
        <p:nvSpPr>
          <p:cNvPr id="12574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动画</a:t>
            </a:r>
            <a:r>
              <a:rPr lang="zh-CN" altLang="en-US" dirty="0" smtClean="0"/>
              <a:t>分类</a:t>
            </a:r>
            <a:endParaRPr lang="en-US" altLang="zh-CN" dirty="0"/>
          </a:p>
          <a:p>
            <a:pPr lvl="1"/>
            <a:r>
              <a:rPr lang="zh-CN" altLang="en-US" dirty="0"/>
              <a:t>赛璐珞动画</a:t>
            </a:r>
          </a:p>
          <a:p>
            <a:pPr lvl="1"/>
            <a:r>
              <a:rPr lang="zh-CN" altLang="en-US" dirty="0"/>
              <a:t>翻书动画</a:t>
            </a:r>
          </a:p>
          <a:p>
            <a:pPr lvl="1"/>
            <a:r>
              <a:rPr lang="zh-CN" altLang="en-US" dirty="0"/>
              <a:t>基于样条的动画</a:t>
            </a:r>
          </a:p>
          <a:p>
            <a:pPr lvl="1"/>
            <a:r>
              <a:rPr lang="zh-CN" altLang="en-US" dirty="0"/>
              <a:t>基于向量的动画</a:t>
            </a:r>
          </a:p>
          <a:p>
            <a:pPr lvl="1"/>
            <a:r>
              <a:rPr lang="en-US" altLang="zh-CN" dirty="0"/>
              <a:t>……</a:t>
            </a:r>
          </a:p>
        </p:txBody>
      </p:sp>
    </p:spTree>
    <p:extLst>
      <p:ext uri="{BB962C8B-B14F-4D97-AF65-F5344CB8AC3E}">
        <p14:creationId xmlns:p14="http://schemas.microsoft.com/office/powerpoint/2010/main" val="36108682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Rectangle 2"/>
          <p:cNvSpPr>
            <a:spLocks noGrp="1" noChangeArrowheads="1"/>
          </p:cNvSpPr>
          <p:nvPr>
            <p:ph type="title"/>
          </p:nvPr>
        </p:nvSpPr>
        <p:spPr/>
        <p:txBody>
          <a:bodyPr/>
          <a:lstStyle/>
          <a:p>
            <a:r>
              <a:rPr lang="zh-CN" altLang="en-US"/>
              <a:t>动画</a:t>
            </a:r>
          </a:p>
        </p:txBody>
      </p:sp>
      <p:sp>
        <p:nvSpPr>
          <p:cNvPr id="125952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与动画文件</a:t>
            </a:r>
            <a:r>
              <a:rPr lang="zh-CN" altLang="en-US" dirty="0" smtClean="0"/>
              <a:t>大小</a:t>
            </a:r>
            <a:r>
              <a:rPr lang="en-US" altLang="zh-CN" dirty="0" smtClean="0"/>
              <a:t>/</a:t>
            </a:r>
            <a:r>
              <a:rPr lang="zh-CN" altLang="en-US" dirty="0" smtClean="0"/>
              <a:t>质量相关</a:t>
            </a:r>
            <a:r>
              <a:rPr lang="zh-CN" altLang="en-US" dirty="0"/>
              <a:t>的</a:t>
            </a:r>
            <a:r>
              <a:rPr lang="zh-CN" altLang="en-US" dirty="0" smtClean="0"/>
              <a:t>因素</a:t>
            </a:r>
            <a:r>
              <a:rPr lang="zh-CN" altLang="en-US" dirty="0"/>
              <a:t>包括</a:t>
            </a:r>
            <a:endParaRPr lang="en-US" altLang="zh-CN" dirty="0"/>
          </a:p>
          <a:p>
            <a:pPr lvl="1"/>
            <a:r>
              <a:rPr lang="zh-CN" altLang="en-US" dirty="0"/>
              <a:t>大小</a:t>
            </a:r>
          </a:p>
          <a:p>
            <a:pPr lvl="1"/>
            <a:r>
              <a:rPr lang="zh-CN" altLang="en-US" dirty="0"/>
              <a:t>色深</a:t>
            </a:r>
          </a:p>
          <a:p>
            <a:pPr lvl="1"/>
            <a:r>
              <a:rPr lang="zh-CN" altLang="en-US" dirty="0"/>
              <a:t>帧频</a:t>
            </a:r>
          </a:p>
        </p:txBody>
      </p:sp>
    </p:spTree>
    <p:extLst>
      <p:ext uri="{BB962C8B-B14F-4D97-AF65-F5344CB8AC3E}">
        <p14:creationId xmlns:p14="http://schemas.microsoft.com/office/powerpoint/2010/main" val="14808035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ChangeArrowheads="1"/>
          </p:cNvSpPr>
          <p:nvPr>
            <p:ph type="title"/>
          </p:nvPr>
        </p:nvSpPr>
        <p:spPr/>
        <p:txBody>
          <a:bodyPr/>
          <a:lstStyle/>
          <a:p>
            <a:r>
              <a:rPr lang="zh-CN" altLang="en-US"/>
              <a:t>常见动画类型</a:t>
            </a:r>
          </a:p>
        </p:txBody>
      </p:sp>
      <p:sp>
        <p:nvSpPr>
          <p:cNvPr id="126054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GIF</a:t>
            </a:r>
            <a:r>
              <a:rPr lang="zh-CN" altLang="en-US" dirty="0"/>
              <a:t>动画</a:t>
            </a:r>
          </a:p>
          <a:p>
            <a:pPr lvl="1"/>
            <a:r>
              <a:rPr lang="zh-CN" altLang="en-US" dirty="0"/>
              <a:t>浏览器兼容性</a:t>
            </a:r>
            <a:r>
              <a:rPr lang="zh-CN" altLang="en-US" dirty="0" smtClean="0"/>
              <a:t>好</a:t>
            </a:r>
            <a:r>
              <a:rPr lang="zh-CN" altLang="en-US" dirty="0"/>
              <a:t>，</a:t>
            </a:r>
            <a:r>
              <a:rPr lang="zh-CN" altLang="en-US" dirty="0" smtClean="0"/>
              <a:t>大小</a:t>
            </a:r>
            <a:r>
              <a:rPr lang="zh-CN" altLang="en-US" dirty="0"/>
              <a:t>也易于接受</a:t>
            </a:r>
          </a:p>
          <a:p>
            <a:r>
              <a:rPr lang="zh-CN" altLang="en-US" dirty="0"/>
              <a:t>服务器端推动画</a:t>
            </a:r>
          </a:p>
          <a:p>
            <a:pPr lvl="1"/>
            <a:r>
              <a:rPr lang="zh-CN" altLang="en-US" dirty="0"/>
              <a:t>通过</a:t>
            </a:r>
            <a:r>
              <a:rPr lang="en-US" altLang="zh-CN" dirty="0"/>
              <a:t>CGI</a:t>
            </a:r>
            <a:r>
              <a:rPr lang="zh-CN" altLang="en-US" dirty="0"/>
              <a:t>脚本得到</a:t>
            </a:r>
          </a:p>
          <a:p>
            <a:pPr lvl="1"/>
            <a:r>
              <a:rPr lang="zh-CN" altLang="en-US" dirty="0"/>
              <a:t>由服务器主动将图形文件推至浏览器页内</a:t>
            </a:r>
          </a:p>
          <a:p>
            <a:pPr lvl="1"/>
            <a:r>
              <a:rPr lang="zh-CN" altLang="en-US" dirty="0" smtClean="0"/>
              <a:t>优点</a:t>
            </a:r>
            <a:endParaRPr lang="en-US" altLang="zh-CN" dirty="0"/>
          </a:p>
          <a:p>
            <a:pPr lvl="2"/>
            <a:r>
              <a:rPr lang="zh-CN" altLang="en-US" dirty="0"/>
              <a:t>浏览器兼容性好</a:t>
            </a:r>
          </a:p>
          <a:p>
            <a:pPr lvl="2"/>
            <a:r>
              <a:rPr lang="zh-CN" altLang="en-US" dirty="0"/>
              <a:t>可以使用多种图形</a:t>
            </a:r>
            <a:r>
              <a:rPr lang="zh-CN" altLang="en-US" dirty="0" smtClean="0"/>
              <a:t>格式</a:t>
            </a:r>
            <a:r>
              <a:rPr lang="zh-CN" altLang="en-US" dirty="0"/>
              <a:t>，</a:t>
            </a:r>
            <a:r>
              <a:rPr lang="zh-CN" altLang="en-US" dirty="0" smtClean="0"/>
              <a:t>如</a:t>
            </a:r>
            <a:r>
              <a:rPr lang="en-US" altLang="zh-CN" dirty="0"/>
              <a:t>JPEG</a:t>
            </a:r>
          </a:p>
          <a:p>
            <a:pPr lvl="2"/>
            <a:r>
              <a:rPr lang="zh-CN" altLang="en-US" dirty="0"/>
              <a:t>不需要用户安装插件</a:t>
            </a:r>
          </a:p>
        </p:txBody>
      </p:sp>
    </p:spTree>
    <p:extLst>
      <p:ext uri="{BB962C8B-B14F-4D97-AF65-F5344CB8AC3E}">
        <p14:creationId xmlns:p14="http://schemas.microsoft.com/office/powerpoint/2010/main" val="133275327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Rectangle 2"/>
          <p:cNvSpPr>
            <a:spLocks noGrp="1" noChangeArrowheads="1"/>
          </p:cNvSpPr>
          <p:nvPr>
            <p:ph type="title"/>
          </p:nvPr>
        </p:nvSpPr>
        <p:spPr/>
        <p:txBody>
          <a:bodyPr/>
          <a:lstStyle/>
          <a:p>
            <a:r>
              <a:rPr lang="zh-CN" altLang="en-US"/>
              <a:t>常见动画类型</a:t>
            </a:r>
          </a:p>
        </p:txBody>
      </p:sp>
      <p:sp>
        <p:nvSpPr>
          <p:cNvPr id="126157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服务器端推动画</a:t>
            </a:r>
          </a:p>
          <a:p>
            <a:pPr lvl="1"/>
            <a:r>
              <a:rPr lang="zh-CN" altLang="en-US" dirty="0" smtClean="0"/>
              <a:t>优点</a:t>
            </a:r>
            <a:endParaRPr lang="en-US" altLang="zh-CN" dirty="0"/>
          </a:p>
          <a:p>
            <a:pPr lvl="2"/>
            <a:r>
              <a:rPr lang="zh-CN" altLang="en-US" dirty="0"/>
              <a:t>可以指定循环播放次数</a:t>
            </a:r>
          </a:p>
          <a:p>
            <a:pPr lvl="2"/>
            <a:r>
              <a:rPr lang="zh-CN" altLang="en-US" dirty="0"/>
              <a:t>可以在运行时改变帧数</a:t>
            </a:r>
          </a:p>
          <a:p>
            <a:pPr lvl="1"/>
            <a:r>
              <a:rPr lang="zh-CN" altLang="en-US" dirty="0" smtClean="0"/>
              <a:t>缺点</a:t>
            </a:r>
            <a:endParaRPr lang="en-US" altLang="zh-CN" dirty="0"/>
          </a:p>
          <a:p>
            <a:pPr lvl="2"/>
            <a:r>
              <a:rPr lang="zh-CN" altLang="en-US" dirty="0"/>
              <a:t>开发要求高</a:t>
            </a:r>
          </a:p>
          <a:p>
            <a:pPr lvl="2"/>
            <a:r>
              <a:rPr lang="zh-CN" altLang="en-US" dirty="0"/>
              <a:t>播放质量取决于服务器负载以及网络状况</a:t>
            </a:r>
          </a:p>
          <a:p>
            <a:pPr lvl="2"/>
            <a:r>
              <a:rPr lang="zh-CN" altLang="en-US" dirty="0"/>
              <a:t>会加重服务器负担</a:t>
            </a:r>
          </a:p>
          <a:p>
            <a:pPr lvl="2"/>
            <a:r>
              <a:rPr lang="zh-CN" altLang="en-US" dirty="0"/>
              <a:t>有限的交互性</a:t>
            </a:r>
          </a:p>
        </p:txBody>
      </p:sp>
    </p:spTree>
    <p:extLst>
      <p:ext uri="{BB962C8B-B14F-4D97-AF65-F5344CB8AC3E}">
        <p14:creationId xmlns:p14="http://schemas.microsoft.com/office/powerpoint/2010/main" val="278038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ChangeArrowheads="1"/>
          </p:cNvSpPr>
          <p:nvPr>
            <p:ph type="title"/>
          </p:nvPr>
        </p:nvSpPr>
        <p:spPr/>
        <p:txBody>
          <a:bodyPr/>
          <a:lstStyle/>
          <a:p>
            <a:r>
              <a:rPr lang="zh-CN" altLang="en-US"/>
              <a:t>插件</a:t>
            </a:r>
          </a:p>
        </p:txBody>
      </p:sp>
      <p:sp>
        <p:nvSpPr>
          <p:cNvPr id="12441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在</a:t>
            </a:r>
            <a:r>
              <a:rPr lang="en-US" altLang="zh-CN" dirty="0" smtClean="0"/>
              <a:t>HTML</a:t>
            </a:r>
            <a:r>
              <a:rPr lang="zh-CN" altLang="en-US" dirty="0"/>
              <a:t>中加入插件有两种方法</a:t>
            </a:r>
          </a:p>
          <a:p>
            <a:pPr lvl="1"/>
            <a:r>
              <a:rPr lang="zh-CN" altLang="en-US" dirty="0"/>
              <a:t>使用</a:t>
            </a:r>
            <a:r>
              <a:rPr lang="en-US" altLang="zh-CN" dirty="0"/>
              <a:t>embed</a:t>
            </a:r>
            <a:r>
              <a:rPr lang="zh-CN" altLang="en-US" dirty="0"/>
              <a:t>元素</a:t>
            </a:r>
          </a:p>
          <a:p>
            <a:pPr lvl="1"/>
            <a:r>
              <a:rPr lang="zh-CN" altLang="en-US" dirty="0"/>
              <a:t>使用</a:t>
            </a:r>
            <a:r>
              <a:rPr lang="en-US" altLang="zh-CN" dirty="0"/>
              <a:t>object</a:t>
            </a:r>
            <a:r>
              <a:rPr lang="zh-CN" altLang="en-US" dirty="0"/>
              <a:t>元素</a:t>
            </a:r>
          </a:p>
          <a:p>
            <a:r>
              <a:rPr lang="en-US" altLang="zh-CN" dirty="0"/>
              <a:t>embed</a:t>
            </a:r>
            <a:r>
              <a:rPr lang="zh-CN" altLang="en-US" dirty="0"/>
              <a:t>出现较</a:t>
            </a:r>
            <a:r>
              <a:rPr lang="zh-CN" altLang="en-US" dirty="0" smtClean="0"/>
              <a:t>早</a:t>
            </a:r>
            <a:r>
              <a:rPr lang="zh-CN" altLang="en-US" dirty="0"/>
              <a:t>，</a:t>
            </a:r>
            <a:r>
              <a:rPr lang="zh-CN" altLang="en-US" dirty="0" smtClean="0"/>
              <a:t>各个浏览器都</a:t>
            </a:r>
            <a:r>
              <a:rPr lang="zh-CN" altLang="en-US" dirty="0"/>
              <a:t>能</a:t>
            </a:r>
            <a:r>
              <a:rPr lang="zh-CN" altLang="en-US" dirty="0" smtClean="0"/>
              <a:t>支持，最新已列入</a:t>
            </a:r>
            <a:r>
              <a:rPr lang="en-US" altLang="zh-CN" dirty="0" smtClean="0"/>
              <a:t>HTML5</a:t>
            </a:r>
            <a:r>
              <a:rPr lang="zh-CN" altLang="en-US" dirty="0" smtClean="0"/>
              <a:t>标准</a:t>
            </a:r>
            <a:endParaRPr lang="zh-CN" altLang="en-US" dirty="0"/>
          </a:p>
          <a:p>
            <a:r>
              <a:rPr lang="en-US" altLang="zh-CN" dirty="0"/>
              <a:t>object</a:t>
            </a:r>
            <a:r>
              <a:rPr lang="zh-CN" altLang="en-US" dirty="0" smtClean="0"/>
              <a:t>为原</a:t>
            </a:r>
            <a:r>
              <a:rPr lang="en-US" altLang="zh-CN" dirty="0" smtClean="0"/>
              <a:t>HTML</a:t>
            </a:r>
            <a:r>
              <a:rPr lang="zh-CN" altLang="en-US" dirty="0"/>
              <a:t>标准</a:t>
            </a:r>
            <a:r>
              <a:rPr lang="zh-CN" altLang="en-US" dirty="0" smtClean="0"/>
              <a:t>方法</a:t>
            </a:r>
            <a:r>
              <a:rPr lang="zh-CN" altLang="en-US" dirty="0"/>
              <a:t>，</a:t>
            </a:r>
            <a:r>
              <a:rPr lang="zh-CN" altLang="en-US" dirty="0" smtClean="0"/>
              <a:t>但是部分浏览器支持</a:t>
            </a:r>
            <a:r>
              <a:rPr lang="zh-CN" altLang="en-US" dirty="0"/>
              <a:t>有问题</a:t>
            </a:r>
          </a:p>
          <a:p>
            <a:r>
              <a:rPr lang="zh-CN" altLang="en-US" dirty="0"/>
              <a:t>针对不同的插件可以有不同的专用属性</a:t>
            </a:r>
          </a:p>
        </p:txBody>
      </p:sp>
    </p:spTree>
    <p:extLst>
      <p:ext uri="{BB962C8B-B14F-4D97-AF65-F5344CB8AC3E}">
        <p14:creationId xmlns:p14="http://schemas.microsoft.com/office/powerpoint/2010/main" val="393284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ChangeArrowheads="1"/>
          </p:cNvSpPr>
          <p:nvPr>
            <p:ph type="title"/>
          </p:nvPr>
        </p:nvSpPr>
        <p:spPr/>
        <p:txBody>
          <a:bodyPr/>
          <a:lstStyle/>
          <a:p>
            <a:r>
              <a:rPr lang="zh-CN" altLang="en-US"/>
              <a:t>常见动画类型</a:t>
            </a:r>
          </a:p>
        </p:txBody>
      </p:sp>
      <p:sp>
        <p:nvSpPr>
          <p:cNvPr id="126259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客户端</a:t>
            </a:r>
            <a:r>
              <a:rPr lang="zh-CN" altLang="en-US" dirty="0" smtClean="0"/>
              <a:t>动画</a:t>
            </a:r>
            <a:endParaRPr lang="en-US" altLang="zh-CN" dirty="0"/>
          </a:p>
          <a:p>
            <a:pPr lvl="1"/>
            <a:r>
              <a:rPr lang="zh-CN" altLang="en-US" dirty="0"/>
              <a:t>使用</a:t>
            </a:r>
            <a:r>
              <a:rPr lang="en-US" altLang="zh-CN" dirty="0"/>
              <a:t>JavaScript</a:t>
            </a:r>
            <a:r>
              <a:rPr lang="zh-CN" altLang="en-US" dirty="0"/>
              <a:t>或</a:t>
            </a:r>
            <a:r>
              <a:rPr lang="en-US" altLang="zh-CN" dirty="0"/>
              <a:t>VBScript</a:t>
            </a:r>
            <a:r>
              <a:rPr lang="zh-CN" altLang="en-US" dirty="0"/>
              <a:t>等客户端教本语音编制</a:t>
            </a:r>
          </a:p>
          <a:p>
            <a:pPr lvl="1"/>
            <a:r>
              <a:rPr lang="zh-CN" altLang="en-US" dirty="0" smtClean="0"/>
              <a:t>优点</a:t>
            </a:r>
            <a:endParaRPr lang="en-US" altLang="zh-CN" dirty="0"/>
          </a:p>
          <a:p>
            <a:pPr lvl="2"/>
            <a:r>
              <a:rPr lang="zh-CN" altLang="en-US" dirty="0"/>
              <a:t>不需服务器介入</a:t>
            </a:r>
          </a:p>
          <a:p>
            <a:pPr lvl="2"/>
            <a:r>
              <a:rPr lang="zh-CN" altLang="en-US" dirty="0"/>
              <a:t>可以使用多种图形格式</a:t>
            </a:r>
          </a:p>
          <a:p>
            <a:pPr lvl="2"/>
            <a:r>
              <a:rPr lang="zh-CN" altLang="en-US" dirty="0"/>
              <a:t>可在运行期根据用户输入或者系统环境方便定制</a:t>
            </a:r>
            <a:r>
              <a:rPr lang="en-US" altLang="zh-CN" dirty="0"/>
              <a:t>,</a:t>
            </a:r>
            <a:r>
              <a:rPr lang="zh-CN" altLang="en-US" dirty="0"/>
              <a:t>交互性好</a:t>
            </a:r>
          </a:p>
          <a:p>
            <a:pPr lvl="1"/>
            <a:r>
              <a:rPr lang="en-US" altLang="zh-CN" dirty="0"/>
              <a:t>Java</a:t>
            </a:r>
            <a:r>
              <a:rPr lang="zh-CN" altLang="en-US" dirty="0"/>
              <a:t>动画</a:t>
            </a:r>
          </a:p>
          <a:p>
            <a:pPr lvl="2"/>
            <a:r>
              <a:rPr lang="en-US" altLang="zh-CN" dirty="0"/>
              <a:t>Java Applet</a:t>
            </a:r>
            <a:r>
              <a:rPr lang="zh-CN" altLang="en-US" dirty="0"/>
              <a:t>动画</a:t>
            </a:r>
          </a:p>
        </p:txBody>
      </p:sp>
    </p:spTree>
    <p:extLst>
      <p:ext uri="{BB962C8B-B14F-4D97-AF65-F5344CB8AC3E}">
        <p14:creationId xmlns:p14="http://schemas.microsoft.com/office/powerpoint/2010/main" val="27068154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zh-CN" altLang="en-US"/>
              <a:t>常见动画类型</a:t>
            </a:r>
          </a:p>
        </p:txBody>
      </p:sp>
      <p:sp>
        <p:nvSpPr>
          <p:cNvPr id="126361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Shockwave for </a:t>
            </a:r>
            <a:r>
              <a:rPr lang="en-US" altLang="zh-CN" dirty="0" smtClean="0"/>
              <a:t>Director</a:t>
            </a:r>
            <a:endParaRPr lang="en-US" altLang="zh-CN" dirty="0"/>
          </a:p>
          <a:p>
            <a:pPr lvl="1"/>
            <a:r>
              <a:rPr lang="en-US" altLang="zh-CN" dirty="0" smtClean="0"/>
              <a:t>Macromedia/Adobe</a:t>
            </a:r>
            <a:endParaRPr lang="en-US" altLang="zh-CN" dirty="0"/>
          </a:p>
          <a:p>
            <a:pPr lvl="1"/>
            <a:r>
              <a:rPr lang="en-US" altLang="zh-CN" dirty="0"/>
              <a:t>Web</a:t>
            </a:r>
            <a:r>
              <a:rPr lang="zh-CN" altLang="en-US" dirty="0"/>
              <a:t>中比较流行的格式</a:t>
            </a:r>
            <a:r>
              <a:rPr lang="en-US" altLang="zh-CN" dirty="0"/>
              <a:t>,</a:t>
            </a:r>
            <a:r>
              <a:rPr lang="zh-CN" altLang="en-US" dirty="0"/>
              <a:t>一度是</a:t>
            </a:r>
            <a:r>
              <a:rPr lang="en-US" altLang="zh-CN" dirty="0"/>
              <a:t>Web</a:t>
            </a:r>
            <a:r>
              <a:rPr lang="zh-CN" altLang="en-US" dirty="0"/>
              <a:t>的标准</a:t>
            </a:r>
          </a:p>
          <a:p>
            <a:r>
              <a:rPr lang="en-US" altLang="zh-CN" dirty="0" smtClean="0"/>
              <a:t>Flash</a:t>
            </a:r>
          </a:p>
          <a:p>
            <a:pPr lvl="1"/>
            <a:r>
              <a:rPr lang="zh-CN" altLang="en-US" dirty="0"/>
              <a:t>大量应用于互联网网页的矢量动画</a:t>
            </a:r>
            <a:r>
              <a:rPr lang="zh-CN" altLang="en-US" dirty="0" smtClean="0"/>
              <a:t>设计</a:t>
            </a:r>
            <a:endParaRPr lang="en-US" altLang="zh-CN" dirty="0" smtClean="0"/>
          </a:p>
          <a:p>
            <a:pPr lvl="1"/>
            <a:r>
              <a:rPr lang="zh-CN" altLang="en-US" dirty="0" smtClean="0"/>
              <a:t>向量运算，支持</a:t>
            </a:r>
            <a:r>
              <a:rPr lang="en-US" altLang="zh-CN" dirty="0" err="1" smtClean="0"/>
              <a:t>ActionSctipt</a:t>
            </a:r>
            <a:endParaRPr lang="en-US" altLang="zh-CN" dirty="0" smtClean="0"/>
          </a:p>
          <a:p>
            <a:pPr lvl="1"/>
            <a:r>
              <a:rPr lang="en-US" altLang="zh-CN" dirty="0" smtClean="0"/>
              <a:t>*.</a:t>
            </a:r>
            <a:r>
              <a:rPr lang="en-US" altLang="zh-CN" dirty="0" err="1" smtClean="0"/>
              <a:t>fla</a:t>
            </a:r>
            <a:r>
              <a:rPr lang="zh-CN" altLang="en-US" dirty="0" smtClean="0"/>
              <a:t>，</a:t>
            </a:r>
            <a:r>
              <a:rPr lang="en-US" altLang="zh-CN" dirty="0" smtClean="0"/>
              <a:t>*.</a:t>
            </a:r>
            <a:r>
              <a:rPr lang="en-US" altLang="zh-CN" dirty="0" err="1" smtClean="0"/>
              <a:t>swf</a:t>
            </a:r>
            <a:endParaRPr lang="en-US" altLang="zh-CN" dirty="0" smtClean="0"/>
          </a:p>
          <a:p>
            <a:pPr lvl="1"/>
            <a:r>
              <a:rPr lang="zh-CN" altLang="en-US" dirty="0" smtClean="0"/>
              <a:t>大部分桌面电脑浏览器都安装了</a:t>
            </a:r>
            <a:r>
              <a:rPr lang="en-US" altLang="zh-CN" dirty="0" smtClean="0"/>
              <a:t>Flash</a:t>
            </a:r>
            <a:r>
              <a:rPr lang="zh-CN" altLang="en-US" dirty="0" smtClean="0"/>
              <a:t>插件</a:t>
            </a:r>
            <a:endParaRPr lang="en-US" altLang="zh-CN" dirty="0"/>
          </a:p>
        </p:txBody>
      </p:sp>
    </p:spTree>
    <p:extLst>
      <p:ext uri="{BB962C8B-B14F-4D97-AF65-F5344CB8AC3E}">
        <p14:creationId xmlns:p14="http://schemas.microsoft.com/office/powerpoint/2010/main" val="357020491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canvas</a:t>
            </a:r>
            <a:endParaRPr lang="en-US" altLang="zh-CN" dirty="0"/>
          </a:p>
        </p:txBody>
      </p:sp>
    </p:spTree>
    <p:extLst>
      <p:ext uri="{BB962C8B-B14F-4D97-AF65-F5344CB8AC3E}">
        <p14:creationId xmlns:p14="http://schemas.microsoft.com/office/powerpoint/2010/main" val="246850607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canvas</a:t>
            </a:r>
            <a:r>
              <a:rPr lang="zh-CN" altLang="en-US" dirty="0" smtClean="0"/>
              <a:t>元素</a:t>
            </a:r>
            <a:endParaRPr lang="zh-CN" altLang="en-US" dirty="0"/>
          </a:p>
        </p:txBody>
      </p:sp>
      <p:sp>
        <p:nvSpPr>
          <p:cNvPr id="3" name="内容占位符 2"/>
          <p:cNvSpPr>
            <a:spLocks noGrp="1"/>
          </p:cNvSpPr>
          <p:nvPr>
            <p:ph idx="1"/>
          </p:nvPr>
        </p:nvSpPr>
        <p:spPr/>
        <p:txBody>
          <a:bodyPr/>
          <a:lstStyle/>
          <a:p>
            <a:r>
              <a:rPr lang="zh-CN" altLang="en-US" dirty="0" smtClean="0"/>
              <a:t>最早由</a:t>
            </a:r>
            <a:r>
              <a:rPr lang="en-US" altLang="zh-CN" dirty="0" smtClean="0"/>
              <a:t>Safari 1.3</a:t>
            </a:r>
            <a:r>
              <a:rPr lang="zh-CN" altLang="en-US" dirty="0" smtClean="0"/>
              <a:t>引入，已在</a:t>
            </a:r>
            <a:r>
              <a:rPr lang="en-US" altLang="zh-CN" dirty="0" smtClean="0"/>
              <a:t>HTML5</a:t>
            </a:r>
            <a:r>
              <a:rPr lang="zh-CN" altLang="en-US" dirty="0" smtClean="0"/>
              <a:t>中标准化</a:t>
            </a:r>
            <a:endParaRPr lang="en-US" altLang="zh-CN" dirty="0" smtClean="0"/>
          </a:p>
          <a:p>
            <a:r>
              <a:rPr lang="zh-CN" altLang="en-US" dirty="0" smtClean="0"/>
              <a:t>可以在文档中创建一个画布，在其中可以进行</a:t>
            </a:r>
            <a:r>
              <a:rPr lang="en-US" altLang="zh-CN" dirty="0" smtClean="0"/>
              <a:t>2D</a:t>
            </a:r>
            <a:r>
              <a:rPr lang="zh-CN" altLang="en-US" dirty="0" smtClean="0"/>
              <a:t>或</a:t>
            </a:r>
            <a:r>
              <a:rPr lang="en-US" altLang="zh-CN" dirty="0" smtClean="0"/>
              <a:t>3D</a:t>
            </a:r>
            <a:r>
              <a:rPr lang="zh-CN" altLang="en-US" dirty="0" smtClean="0"/>
              <a:t>（</a:t>
            </a:r>
            <a:r>
              <a:rPr lang="en-US" altLang="zh-CN" dirty="0" err="1" smtClean="0"/>
              <a:t>WebGL</a:t>
            </a:r>
            <a:r>
              <a:rPr lang="zh-CN" altLang="en-US" dirty="0" smtClean="0"/>
              <a:t>）绘图</a:t>
            </a:r>
            <a:endParaRPr lang="en-US" altLang="zh-CN" dirty="0" smtClean="0"/>
          </a:p>
          <a:p>
            <a:r>
              <a:rPr lang="zh-CN" altLang="en-US" dirty="0" smtClean="0"/>
              <a:t>提供了丰富的</a:t>
            </a:r>
            <a:r>
              <a:rPr lang="en-US" altLang="zh-CN" dirty="0" smtClean="0"/>
              <a:t>API</a:t>
            </a:r>
            <a:r>
              <a:rPr lang="zh-CN" altLang="en-US" dirty="0" smtClean="0"/>
              <a:t>，可以实现</a:t>
            </a:r>
            <a:endParaRPr lang="en-US" altLang="zh-CN" dirty="0" smtClean="0"/>
          </a:p>
          <a:p>
            <a:pPr lvl="1"/>
            <a:r>
              <a:rPr lang="zh-CN" altLang="en-US" dirty="0" smtClean="0"/>
              <a:t>画布大小、坐标系的设置</a:t>
            </a:r>
            <a:endParaRPr lang="en-US" altLang="zh-CN" dirty="0" smtClean="0"/>
          </a:p>
          <a:p>
            <a:pPr lvl="1"/>
            <a:r>
              <a:rPr lang="zh-CN" altLang="en-US" dirty="0" smtClean="0"/>
              <a:t>路径定义、路径相关外边框和内部填充的绘制</a:t>
            </a:r>
            <a:endParaRPr lang="en-US" altLang="zh-CN" dirty="0" smtClean="0"/>
          </a:p>
          <a:p>
            <a:pPr lvl="1"/>
            <a:r>
              <a:rPr lang="zh-CN" altLang="en-US" dirty="0" smtClean="0"/>
              <a:t>文本、图像的绘制</a:t>
            </a:r>
            <a:endParaRPr lang="en-US" altLang="zh-CN" dirty="0" smtClean="0"/>
          </a:p>
          <a:p>
            <a:pPr lvl="1"/>
            <a:r>
              <a:rPr lang="zh-CN" altLang="en-US" dirty="0" smtClean="0"/>
              <a:t>阴影、渐变、模式等特殊效果的绘制</a:t>
            </a:r>
            <a:endParaRPr lang="en-US" altLang="zh-CN" dirty="0" smtClean="0"/>
          </a:p>
          <a:p>
            <a:pPr lvl="1"/>
            <a:r>
              <a:rPr lang="zh-CN" altLang="en-US" dirty="0" smtClean="0"/>
              <a:t>所绘制图像的导出</a:t>
            </a:r>
            <a:endParaRPr lang="zh-CN" altLang="en-US" dirty="0"/>
          </a:p>
        </p:txBody>
      </p:sp>
    </p:spTree>
    <p:extLst>
      <p:ext uri="{BB962C8B-B14F-4D97-AF65-F5344CB8AC3E}">
        <p14:creationId xmlns:p14="http://schemas.microsoft.com/office/powerpoint/2010/main" val="7914506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a:t>
            </a:r>
            <a:r>
              <a:rPr lang="zh-CN" altLang="en-US" dirty="0"/>
              <a:t>元素</a:t>
            </a:r>
          </a:p>
        </p:txBody>
      </p:sp>
      <p:sp>
        <p:nvSpPr>
          <p:cNvPr id="3" name="内容占位符 2"/>
          <p:cNvSpPr>
            <a:spLocks noGrp="1"/>
          </p:cNvSpPr>
          <p:nvPr>
            <p:ph idx="1"/>
          </p:nvPr>
        </p:nvSpPr>
        <p:spPr/>
        <p:txBody>
          <a:bodyPr/>
          <a:lstStyle/>
          <a:p>
            <a:r>
              <a:rPr lang="zh-CN" altLang="en-US" dirty="0" smtClean="0"/>
              <a:t>必须先设置</a:t>
            </a:r>
            <a:r>
              <a:rPr lang="en-US" altLang="zh-CN" dirty="0" smtClean="0"/>
              <a:t>width</a:t>
            </a:r>
            <a:r>
              <a:rPr lang="zh-CN" altLang="en-US" dirty="0" smtClean="0"/>
              <a:t>和</a:t>
            </a:r>
            <a:r>
              <a:rPr lang="en-US" altLang="zh-CN" dirty="0" smtClean="0"/>
              <a:t>height</a:t>
            </a:r>
            <a:r>
              <a:rPr lang="zh-CN" altLang="en-US" dirty="0" smtClean="0"/>
              <a:t>属性，指定绘图区域大小</a:t>
            </a:r>
            <a:endParaRPr lang="en-US" altLang="zh-CN" dirty="0" smtClean="0"/>
          </a:p>
          <a:p>
            <a:r>
              <a:rPr lang="zh-CN" altLang="en-US" dirty="0" smtClean="0"/>
              <a:t>可以通过</a:t>
            </a:r>
            <a:r>
              <a:rPr lang="en-US" altLang="zh-CN" dirty="0" smtClean="0"/>
              <a:t>CSS</a:t>
            </a:r>
            <a:r>
              <a:rPr lang="zh-CN" altLang="en-US" dirty="0" smtClean="0"/>
              <a:t>添加样式</a:t>
            </a:r>
            <a:endParaRPr lang="en-US" altLang="zh-CN" dirty="0" smtClean="0"/>
          </a:p>
          <a:p>
            <a:pPr lvl="1"/>
            <a:r>
              <a:rPr lang="zh-CN" altLang="en-US" dirty="0" smtClean="0"/>
              <a:t>如果不添加任何样式或不绘制任何图形，页面中看不到</a:t>
            </a:r>
            <a:r>
              <a:rPr lang="en-US" altLang="zh-CN" dirty="0" smtClean="0"/>
              <a:t>canvas</a:t>
            </a:r>
            <a:r>
              <a:rPr lang="zh-CN" altLang="en-US" dirty="0" smtClean="0"/>
              <a:t>元素</a:t>
            </a:r>
            <a:endParaRPr lang="en-US" altLang="zh-CN" dirty="0" smtClean="0"/>
          </a:p>
          <a:p>
            <a:r>
              <a:rPr lang="zh-CN" altLang="en-US" dirty="0" smtClean="0"/>
              <a:t>元素开始和结束标签之间内容为后备内容，如果浏览器不支持</a:t>
            </a:r>
            <a:r>
              <a:rPr lang="en-US" altLang="zh-CN" dirty="0" smtClean="0"/>
              <a:t>canvas</a:t>
            </a:r>
            <a:r>
              <a:rPr lang="zh-CN" altLang="en-US" dirty="0" smtClean="0"/>
              <a:t>，则会显示这些内容</a:t>
            </a:r>
            <a:endParaRPr lang="en-US" altLang="zh-CN" dirty="0" smtClean="0"/>
          </a:p>
        </p:txBody>
      </p:sp>
    </p:spTree>
    <p:extLst>
      <p:ext uri="{BB962C8B-B14F-4D97-AF65-F5344CB8AC3E}">
        <p14:creationId xmlns:p14="http://schemas.microsoft.com/office/powerpoint/2010/main" val="22293598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canvas</a:t>
            </a:r>
            <a:r>
              <a:rPr lang="zh-CN" altLang="en-US" dirty="0"/>
              <a:t>元素</a:t>
            </a:r>
          </a:p>
        </p:txBody>
      </p:sp>
      <p:sp>
        <p:nvSpPr>
          <p:cNvPr id="3" name="内容占位符 2"/>
          <p:cNvSpPr>
            <a:spLocks noGrp="1"/>
          </p:cNvSpPr>
          <p:nvPr>
            <p:ph idx="1"/>
          </p:nvPr>
        </p:nvSpPr>
        <p:spPr/>
        <p:txBody>
          <a:bodyPr/>
          <a:lstStyle/>
          <a:p>
            <a:r>
              <a:rPr lang="en-US" altLang="zh-CN" dirty="0"/>
              <a:t>canvas</a:t>
            </a:r>
            <a:r>
              <a:rPr lang="zh-CN" altLang="en-US" dirty="0" smtClean="0"/>
              <a:t>元素基本方法</a:t>
            </a:r>
            <a:endParaRPr lang="en-US" altLang="zh-CN" dirty="0" smtClean="0"/>
          </a:p>
          <a:p>
            <a:pPr lvl="1"/>
            <a:r>
              <a:rPr lang="zh-CN" altLang="en-US" dirty="0"/>
              <a:t>用脚本绘图前，必须通过</a:t>
            </a:r>
            <a:r>
              <a:rPr lang="en-US" altLang="zh-CN" dirty="0"/>
              <a:t>canvas</a:t>
            </a:r>
            <a:r>
              <a:rPr lang="zh-CN" altLang="en-US" dirty="0"/>
              <a:t>元素方法取得</a:t>
            </a:r>
            <a:r>
              <a:rPr lang="en-US" altLang="zh-CN" dirty="0"/>
              <a:t>2D</a:t>
            </a:r>
            <a:r>
              <a:rPr lang="zh-CN" altLang="en-US" dirty="0"/>
              <a:t>或</a:t>
            </a:r>
            <a:r>
              <a:rPr lang="en-US" altLang="zh-CN" dirty="0"/>
              <a:t>3D</a:t>
            </a:r>
            <a:r>
              <a:rPr lang="zh-CN" altLang="en-US" dirty="0"/>
              <a:t>上下文对象</a:t>
            </a:r>
          </a:p>
          <a:p>
            <a:pPr lvl="1"/>
            <a:r>
              <a:rPr lang="en-US" altLang="zh-CN" dirty="0" err="1" smtClean="0"/>
              <a:t>getContext</a:t>
            </a:r>
            <a:r>
              <a:rPr lang="en-US" altLang="zh-CN" dirty="0" smtClean="0"/>
              <a:t>()</a:t>
            </a:r>
            <a:r>
              <a:rPr lang="zh-CN" altLang="en-US" dirty="0" smtClean="0"/>
              <a:t>方法</a:t>
            </a:r>
            <a:endParaRPr lang="en-US" altLang="zh-CN" dirty="0" smtClean="0"/>
          </a:p>
          <a:p>
            <a:pPr lvl="2"/>
            <a:r>
              <a:rPr lang="zh-CN" altLang="en-US" dirty="0" smtClean="0"/>
              <a:t>用于取得</a:t>
            </a:r>
            <a:r>
              <a:rPr lang="en-US" altLang="zh-CN" dirty="0" smtClean="0"/>
              <a:t>2D</a:t>
            </a:r>
            <a:r>
              <a:rPr lang="zh-CN" altLang="en-US" dirty="0" smtClean="0"/>
              <a:t>或</a:t>
            </a:r>
            <a:r>
              <a:rPr lang="en-US" altLang="zh-CN" dirty="0" smtClean="0"/>
              <a:t>3D</a:t>
            </a:r>
            <a:r>
              <a:rPr lang="zh-CN" altLang="en-US" dirty="0" smtClean="0"/>
              <a:t>上下文对象</a:t>
            </a:r>
            <a:endParaRPr lang="en-US" altLang="zh-CN" dirty="0" smtClean="0"/>
          </a:p>
          <a:p>
            <a:pPr lvl="2"/>
            <a:r>
              <a:rPr lang="zh-CN" altLang="en-US" dirty="0" smtClean="0"/>
              <a:t>取</a:t>
            </a:r>
            <a:r>
              <a:rPr lang="en-US" altLang="zh-CN" dirty="0" smtClean="0"/>
              <a:t>2D</a:t>
            </a:r>
            <a:r>
              <a:rPr lang="zh-CN" altLang="en-US" dirty="0" smtClean="0"/>
              <a:t>对象时，传入</a:t>
            </a:r>
            <a:r>
              <a:rPr lang="en-US" altLang="zh-CN" dirty="0" smtClean="0"/>
              <a:t>2d</a:t>
            </a:r>
            <a:r>
              <a:rPr lang="zh-CN" altLang="en-US" dirty="0" smtClean="0"/>
              <a:t>作为参数；取</a:t>
            </a:r>
            <a:r>
              <a:rPr lang="en-US" altLang="zh-CN" dirty="0" smtClean="0"/>
              <a:t>3D</a:t>
            </a:r>
            <a:r>
              <a:rPr lang="zh-CN" altLang="en-US" dirty="0" smtClean="0"/>
              <a:t>对象时，传入</a:t>
            </a:r>
            <a:r>
              <a:rPr lang="en-US" altLang="zh-CN" dirty="0" smtClean="0"/>
              <a:t>experimental-</a:t>
            </a:r>
            <a:r>
              <a:rPr lang="en-US" altLang="zh-CN" dirty="0" err="1" smtClean="0"/>
              <a:t>webgl</a:t>
            </a:r>
            <a:r>
              <a:rPr lang="zh-CN" altLang="en-US" dirty="0" smtClean="0"/>
              <a:t>作为参数</a:t>
            </a:r>
            <a:endParaRPr lang="en-US" altLang="zh-CN" dirty="0" smtClean="0"/>
          </a:p>
          <a:p>
            <a:pPr lvl="2"/>
            <a:r>
              <a:rPr lang="zh-CN" altLang="en-US" dirty="0" smtClean="0"/>
              <a:t>取</a:t>
            </a:r>
            <a:r>
              <a:rPr lang="en-US" altLang="zh-CN" dirty="0" smtClean="0"/>
              <a:t>2</a:t>
            </a:r>
            <a:r>
              <a:rPr lang="en-US" altLang="zh-CN" dirty="0"/>
              <a:t>D</a:t>
            </a:r>
            <a:r>
              <a:rPr lang="zh-CN" altLang="en-US" dirty="0"/>
              <a:t>对象时</a:t>
            </a:r>
            <a:r>
              <a:rPr lang="zh-CN" altLang="en-US" dirty="0" smtClean="0"/>
              <a:t>，得到一个</a:t>
            </a:r>
            <a:r>
              <a:rPr lang="en-US" altLang="zh-CN" dirty="0" smtClean="0"/>
              <a:t>CanvasRenderingContext2D</a:t>
            </a:r>
            <a:r>
              <a:rPr lang="zh-CN" altLang="en-US" dirty="0" smtClean="0"/>
              <a:t>对象</a:t>
            </a:r>
            <a:endParaRPr lang="en-US" altLang="zh-CN" dirty="0" smtClean="0"/>
          </a:p>
          <a:p>
            <a:pPr lvl="1"/>
            <a:r>
              <a:rPr lang="en-US" altLang="zh-CN" dirty="0" err="1" smtClean="0"/>
              <a:t>toDataURL</a:t>
            </a:r>
            <a:r>
              <a:rPr lang="en-US" altLang="zh-CN" dirty="0" smtClean="0"/>
              <a:t>()</a:t>
            </a:r>
            <a:r>
              <a:rPr lang="zh-CN" altLang="en-US" dirty="0" smtClean="0"/>
              <a:t>方法</a:t>
            </a:r>
            <a:endParaRPr lang="en-US" altLang="zh-CN" dirty="0" smtClean="0"/>
          </a:p>
          <a:p>
            <a:pPr lvl="2"/>
            <a:r>
              <a:rPr lang="zh-CN" altLang="en-US" dirty="0" smtClean="0"/>
              <a:t>用于导出绘制的图像 </a:t>
            </a:r>
            <a:endParaRPr lang="en-US" altLang="zh-CN" dirty="0" smtClean="0"/>
          </a:p>
          <a:p>
            <a:pPr lvl="2"/>
            <a:r>
              <a:rPr lang="zh-CN" altLang="en-US" dirty="0" smtClean="0"/>
              <a:t>传入拟导出图像的</a:t>
            </a:r>
            <a:r>
              <a:rPr lang="en-US" altLang="zh-CN" dirty="0" smtClean="0"/>
              <a:t>MIME</a:t>
            </a:r>
            <a:r>
              <a:rPr lang="zh-CN" altLang="en-US" dirty="0" smtClean="0"/>
              <a:t>类型格式为参数，默认导出为</a:t>
            </a:r>
            <a:r>
              <a:rPr lang="en-US" altLang="zh-CN" dirty="0" smtClean="0"/>
              <a:t>PNG</a:t>
            </a:r>
            <a:r>
              <a:rPr lang="zh-CN" altLang="en-US" dirty="0" smtClean="0"/>
              <a:t>格式图像</a:t>
            </a:r>
            <a:endParaRPr lang="en-US" altLang="zh-CN" dirty="0" smtClean="0"/>
          </a:p>
          <a:p>
            <a:pPr lvl="1"/>
            <a:endParaRPr lang="en-US" altLang="zh-CN" dirty="0" smtClean="0"/>
          </a:p>
          <a:p>
            <a:pPr lvl="1"/>
            <a:endParaRPr lang="zh-CN" altLang="en-US" dirty="0"/>
          </a:p>
        </p:txBody>
      </p:sp>
    </p:spTree>
    <p:extLst>
      <p:ext uri="{BB962C8B-B14F-4D97-AF65-F5344CB8AC3E}">
        <p14:creationId xmlns:p14="http://schemas.microsoft.com/office/powerpoint/2010/main" val="2245497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2D</a:t>
            </a:r>
            <a:r>
              <a:rPr lang="zh-CN" altLang="en-US" dirty="0" smtClean="0"/>
              <a:t>上下文</a:t>
            </a:r>
            <a:endParaRPr lang="zh-CN" altLang="en-US" dirty="0"/>
          </a:p>
        </p:txBody>
      </p:sp>
      <p:sp>
        <p:nvSpPr>
          <p:cNvPr id="3" name="内容占位符 2"/>
          <p:cNvSpPr>
            <a:spLocks noGrp="1"/>
          </p:cNvSpPr>
          <p:nvPr>
            <p:ph idx="1"/>
          </p:nvPr>
        </p:nvSpPr>
        <p:spPr/>
        <p:txBody>
          <a:bodyPr/>
          <a:lstStyle/>
          <a:p>
            <a:r>
              <a:rPr lang="en-US" altLang="zh-CN" dirty="0"/>
              <a:t>2D</a:t>
            </a:r>
            <a:r>
              <a:rPr lang="zh-CN" altLang="en-US" dirty="0" smtClean="0"/>
              <a:t>上下文以</a:t>
            </a:r>
            <a:r>
              <a:rPr lang="en-US" altLang="zh-CN" dirty="0" smtClean="0"/>
              <a:t>canvas</a:t>
            </a:r>
            <a:r>
              <a:rPr lang="zh-CN" altLang="en-US" dirty="0" smtClean="0"/>
              <a:t>元素的左上角为坐标原点，</a:t>
            </a:r>
            <a:r>
              <a:rPr lang="en-US" altLang="zh-CN" dirty="0" smtClean="0"/>
              <a:t>x</a:t>
            </a:r>
            <a:r>
              <a:rPr lang="zh-CN" altLang="en-US" dirty="0" smtClean="0"/>
              <a:t>轴向右延伸，</a:t>
            </a:r>
            <a:r>
              <a:rPr lang="en-US" altLang="zh-CN" dirty="0" smtClean="0"/>
              <a:t>y</a:t>
            </a:r>
            <a:r>
              <a:rPr lang="zh-CN" altLang="en-US" dirty="0" smtClean="0"/>
              <a:t>轴向下延伸</a:t>
            </a:r>
            <a:endParaRPr lang="en-US" altLang="zh-CN" dirty="0" smtClean="0"/>
          </a:p>
          <a:p>
            <a:r>
              <a:rPr lang="en-US" altLang="zh-CN" dirty="0" smtClean="0"/>
              <a:t>2D</a:t>
            </a:r>
            <a:r>
              <a:rPr lang="zh-CN" altLang="en-US" dirty="0"/>
              <a:t>上下文的</a:t>
            </a:r>
            <a:r>
              <a:rPr lang="zh-CN" altLang="en-US" dirty="0" smtClean="0"/>
              <a:t>基本概念包括路径、描</a:t>
            </a:r>
            <a:r>
              <a:rPr lang="zh-CN" altLang="en-US" dirty="0"/>
              <a:t>边和</a:t>
            </a:r>
            <a:r>
              <a:rPr lang="zh-CN" altLang="en-US" dirty="0" smtClean="0"/>
              <a:t>填充</a:t>
            </a:r>
            <a:endParaRPr lang="en-US" altLang="zh-CN" dirty="0" smtClean="0"/>
          </a:p>
          <a:p>
            <a:pPr lvl="1"/>
            <a:r>
              <a:rPr lang="zh-CN" altLang="en-US" dirty="0" smtClean="0"/>
              <a:t>路径：光标在画布上经过的路线，可以不连续</a:t>
            </a:r>
            <a:endParaRPr lang="en-US" altLang="zh-CN" dirty="0" smtClean="0"/>
          </a:p>
          <a:p>
            <a:pPr lvl="1"/>
            <a:r>
              <a:rPr lang="zh-CN" altLang="en-US" dirty="0"/>
              <a:t>描</a:t>
            </a:r>
            <a:r>
              <a:rPr lang="zh-CN" altLang="en-US" dirty="0" smtClean="0"/>
              <a:t>边：用指定样式（线型、宽度、颜色等）将路径的边缘显示出来</a:t>
            </a:r>
            <a:endParaRPr lang="en-US" altLang="zh-CN" dirty="0" smtClean="0"/>
          </a:p>
          <a:p>
            <a:pPr lvl="1"/>
            <a:r>
              <a:rPr lang="zh-CN" altLang="en-US" dirty="0" smtClean="0"/>
              <a:t>填充：用指定样式（颜色、渐变、图像等）填充路径围住的区域</a:t>
            </a:r>
            <a:endParaRPr lang="en-US" altLang="zh-CN" dirty="0" smtClean="0"/>
          </a:p>
          <a:p>
            <a:pPr lvl="2"/>
            <a:r>
              <a:rPr lang="zh-CN" altLang="en-US" dirty="0" smtClean="0"/>
              <a:t>如果路径不闭合，一般会假设路径的终点和起点是连接的</a:t>
            </a:r>
            <a:endParaRPr lang="zh-CN" altLang="en-US" dirty="0"/>
          </a:p>
          <a:p>
            <a:pPr lvl="1"/>
            <a:r>
              <a:rPr lang="zh-CN" altLang="en-US" dirty="0" smtClean="0"/>
              <a:t>类似于</a:t>
            </a:r>
            <a:r>
              <a:rPr lang="en-US" altLang="zh-CN" dirty="0" smtClean="0"/>
              <a:t>HTML</a:t>
            </a:r>
            <a:r>
              <a:rPr lang="zh-CN" altLang="en-US" dirty="0" smtClean="0"/>
              <a:t>与</a:t>
            </a:r>
            <a:r>
              <a:rPr lang="en-US" altLang="zh-CN" dirty="0" smtClean="0"/>
              <a:t>CSS</a:t>
            </a:r>
            <a:r>
              <a:rPr lang="zh-CN" altLang="en-US" dirty="0" smtClean="0"/>
              <a:t>，对样式的指定和对动作的指定是分离的</a:t>
            </a:r>
            <a:endParaRPr lang="zh-CN" altLang="en-US" dirty="0"/>
          </a:p>
        </p:txBody>
      </p:sp>
    </p:spTree>
    <p:extLst>
      <p:ext uri="{BB962C8B-B14F-4D97-AF65-F5344CB8AC3E}">
        <p14:creationId xmlns:p14="http://schemas.microsoft.com/office/powerpoint/2010/main" val="22785477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样式指定</a:t>
            </a:r>
            <a:endParaRPr lang="zh-CN" altLang="en-US" dirty="0"/>
          </a:p>
        </p:txBody>
      </p:sp>
      <p:sp>
        <p:nvSpPr>
          <p:cNvPr id="3" name="内容占位符 2"/>
          <p:cNvSpPr>
            <a:spLocks noGrp="1"/>
          </p:cNvSpPr>
          <p:nvPr>
            <p:ph idx="1"/>
          </p:nvPr>
        </p:nvSpPr>
        <p:spPr/>
        <p:txBody>
          <a:bodyPr/>
          <a:lstStyle/>
          <a:p>
            <a:r>
              <a:rPr lang="zh-CN" altLang="en-US" dirty="0" smtClean="0"/>
              <a:t>样式属性</a:t>
            </a:r>
            <a:endParaRPr lang="en-US" altLang="zh-CN" dirty="0" smtClean="0"/>
          </a:p>
          <a:p>
            <a:pPr lvl="1"/>
            <a:r>
              <a:rPr lang="en-US" altLang="zh-CN" dirty="0" err="1" smtClean="0"/>
              <a:t>fillStyle</a:t>
            </a:r>
            <a:r>
              <a:rPr lang="zh-CN" altLang="en-US" dirty="0" smtClean="0"/>
              <a:t>：填充时颜色、渐变或图案等样式</a:t>
            </a:r>
            <a:endParaRPr lang="en-US" altLang="zh-CN" dirty="0" smtClean="0"/>
          </a:p>
          <a:p>
            <a:pPr lvl="1"/>
            <a:r>
              <a:rPr lang="en-US" altLang="zh-CN" dirty="0" err="1" smtClean="0"/>
              <a:t>strokeStyle</a:t>
            </a:r>
            <a:r>
              <a:rPr lang="zh-CN" altLang="en-US" dirty="0" smtClean="0"/>
              <a:t>：描</a:t>
            </a:r>
            <a:r>
              <a:rPr lang="zh-CN" altLang="en-US" dirty="0"/>
              <a:t>边时颜色、渐变或图案等样式</a:t>
            </a:r>
            <a:endParaRPr lang="en-US" altLang="zh-CN" dirty="0"/>
          </a:p>
          <a:p>
            <a:pPr lvl="1"/>
            <a:r>
              <a:rPr lang="en-US" altLang="zh-CN" dirty="0" err="1" smtClean="0"/>
              <a:t>lineWidth</a:t>
            </a:r>
            <a:r>
              <a:rPr lang="zh-CN" altLang="en-US" dirty="0" smtClean="0"/>
              <a:t>：边线宽度</a:t>
            </a:r>
            <a:endParaRPr lang="en-US" altLang="zh-CN" dirty="0" smtClean="0"/>
          </a:p>
          <a:p>
            <a:pPr lvl="1"/>
            <a:r>
              <a:rPr lang="en-US" altLang="zh-CN" dirty="0" err="1" smtClean="0"/>
              <a:t>lineCap</a:t>
            </a:r>
            <a:r>
              <a:rPr lang="zh-CN" altLang="en-US" dirty="0" smtClean="0"/>
              <a:t>：边线未封闭端点样式</a:t>
            </a:r>
            <a:endParaRPr lang="en-US" altLang="zh-CN" dirty="0" smtClean="0"/>
          </a:p>
          <a:p>
            <a:pPr lvl="1"/>
            <a:r>
              <a:rPr lang="en-US" altLang="zh-CN" dirty="0" err="1" smtClean="0"/>
              <a:t>lineJoin</a:t>
            </a:r>
            <a:r>
              <a:rPr lang="zh-CN" altLang="en-US" dirty="0" smtClean="0"/>
              <a:t>：边线封闭端点样式</a:t>
            </a:r>
            <a:endParaRPr lang="zh-CN" altLang="en-US" dirty="0"/>
          </a:p>
        </p:txBody>
      </p:sp>
      <p:pic>
        <p:nvPicPr>
          <p:cNvPr id="4" name="图片 3"/>
          <p:cNvPicPr>
            <a:picLocks noChangeAspect="1"/>
          </p:cNvPicPr>
          <p:nvPr/>
        </p:nvPicPr>
        <p:blipFill>
          <a:blip r:embed="rId3"/>
          <a:stretch>
            <a:fillRect/>
          </a:stretch>
        </p:blipFill>
        <p:spPr>
          <a:xfrm>
            <a:off x="2703282" y="4711178"/>
            <a:ext cx="6633036" cy="1765823"/>
          </a:xfrm>
          <a:prstGeom prst="rect">
            <a:avLst/>
          </a:prstGeom>
        </p:spPr>
      </p:pic>
    </p:spTree>
    <p:extLst>
      <p:ext uri="{BB962C8B-B14F-4D97-AF65-F5344CB8AC3E}">
        <p14:creationId xmlns:p14="http://schemas.microsoft.com/office/powerpoint/2010/main" val="2672374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路径</a:t>
            </a:r>
            <a:r>
              <a:rPr lang="zh-CN" altLang="en-US" dirty="0"/>
              <a:t>绘制</a:t>
            </a:r>
          </a:p>
        </p:txBody>
      </p:sp>
      <p:sp>
        <p:nvSpPr>
          <p:cNvPr id="3" name="内容占位符 2"/>
          <p:cNvSpPr>
            <a:spLocks noGrp="1"/>
          </p:cNvSpPr>
          <p:nvPr>
            <p:ph idx="1"/>
          </p:nvPr>
        </p:nvSpPr>
        <p:spPr/>
        <p:txBody>
          <a:bodyPr/>
          <a:lstStyle/>
          <a:p>
            <a:r>
              <a:rPr lang="zh-CN" altLang="en-US" dirty="0" smtClean="0"/>
              <a:t>基本动作</a:t>
            </a:r>
            <a:endParaRPr lang="en-US" altLang="zh-CN" dirty="0" smtClean="0"/>
          </a:p>
          <a:p>
            <a:pPr lvl="1"/>
            <a:r>
              <a:rPr lang="en-US" altLang="zh-CN" dirty="0" err="1" smtClean="0"/>
              <a:t>beginPath</a:t>
            </a:r>
            <a:r>
              <a:rPr lang="en-US" altLang="zh-CN" dirty="0" smtClean="0"/>
              <a:t>()</a:t>
            </a:r>
            <a:r>
              <a:rPr lang="zh-CN" altLang="en-US" dirty="0" smtClean="0"/>
              <a:t>：开始一条新路径</a:t>
            </a:r>
            <a:endParaRPr lang="en-US" altLang="zh-CN" dirty="0" smtClean="0"/>
          </a:p>
          <a:p>
            <a:pPr lvl="1"/>
            <a:r>
              <a:rPr lang="en-US" altLang="zh-CN" dirty="0" err="1" smtClean="0"/>
              <a:t>closePath</a:t>
            </a:r>
            <a:r>
              <a:rPr lang="en-US" altLang="zh-CN" dirty="0" smtClean="0"/>
              <a:t>()</a:t>
            </a:r>
            <a:r>
              <a:rPr lang="zh-CN" altLang="en-US" dirty="0" smtClean="0"/>
              <a:t>：将路径上最后一点和起点相连</a:t>
            </a:r>
            <a:endParaRPr lang="en-US" altLang="zh-CN" dirty="0" smtClean="0"/>
          </a:p>
          <a:p>
            <a:pPr lvl="1"/>
            <a:r>
              <a:rPr lang="en-US" altLang="zh-CN" dirty="0" err="1" smtClean="0"/>
              <a:t>moveTo</a:t>
            </a:r>
            <a:r>
              <a:rPr lang="en-US" altLang="zh-CN" dirty="0" smtClean="0"/>
              <a:t>(</a:t>
            </a:r>
            <a:r>
              <a:rPr lang="en-US" altLang="zh-CN" dirty="0" err="1" smtClean="0"/>
              <a:t>x,y</a:t>
            </a:r>
            <a:r>
              <a:rPr lang="en-US" altLang="zh-CN" dirty="0" smtClean="0"/>
              <a:t>)</a:t>
            </a:r>
            <a:r>
              <a:rPr lang="zh-CN" altLang="en-US" dirty="0" smtClean="0"/>
              <a:t>：将光标移到</a:t>
            </a:r>
            <a:r>
              <a:rPr lang="en-US" altLang="zh-CN" dirty="0" smtClean="0"/>
              <a:t>(</a:t>
            </a:r>
            <a:r>
              <a:rPr lang="en-US" altLang="zh-CN" dirty="0" err="1" smtClean="0"/>
              <a:t>x,y</a:t>
            </a:r>
            <a:r>
              <a:rPr lang="en-US" altLang="zh-CN" dirty="0"/>
              <a:t>)</a:t>
            </a:r>
            <a:r>
              <a:rPr lang="zh-CN" altLang="en-US" dirty="0" smtClean="0"/>
              <a:t>点</a:t>
            </a:r>
            <a:endParaRPr lang="en-US" altLang="zh-CN" dirty="0" smtClean="0"/>
          </a:p>
          <a:p>
            <a:pPr lvl="1"/>
            <a:r>
              <a:rPr lang="en-US" altLang="zh-CN" dirty="0" err="1" smtClean="0"/>
              <a:t>lineTo</a:t>
            </a:r>
            <a:r>
              <a:rPr lang="en-US" altLang="zh-CN" dirty="0" smtClean="0"/>
              <a:t>(</a:t>
            </a:r>
            <a:r>
              <a:rPr lang="en-US" altLang="zh-CN" dirty="0" err="1" smtClean="0"/>
              <a:t>x,y</a:t>
            </a:r>
            <a:r>
              <a:rPr lang="en-US" altLang="zh-CN" dirty="0" smtClean="0"/>
              <a:t>)</a:t>
            </a:r>
            <a:r>
              <a:rPr lang="zh-CN" altLang="en-US" dirty="0" smtClean="0"/>
              <a:t>：绘制到</a:t>
            </a:r>
            <a:r>
              <a:rPr lang="en-US" altLang="zh-CN" dirty="0"/>
              <a:t>(</a:t>
            </a:r>
            <a:r>
              <a:rPr lang="en-US" altLang="zh-CN" dirty="0" err="1"/>
              <a:t>x,y</a:t>
            </a:r>
            <a:r>
              <a:rPr lang="en-US" altLang="zh-CN" dirty="0"/>
              <a:t>)</a:t>
            </a:r>
            <a:r>
              <a:rPr lang="zh-CN" altLang="en-US" dirty="0" smtClean="0"/>
              <a:t>点的直线</a:t>
            </a:r>
            <a:endParaRPr lang="en-US" altLang="zh-CN" dirty="0" smtClean="0"/>
          </a:p>
          <a:p>
            <a:pPr lvl="1"/>
            <a:r>
              <a:rPr lang="en-US" altLang="zh-CN" dirty="0" smtClean="0"/>
              <a:t>arc()/</a:t>
            </a:r>
            <a:r>
              <a:rPr lang="en-US" altLang="zh-CN" dirty="0" err="1" smtClean="0"/>
              <a:t>arcTo</a:t>
            </a:r>
            <a:r>
              <a:rPr lang="en-US" altLang="zh-CN" dirty="0" smtClean="0"/>
              <a:t>()</a:t>
            </a:r>
            <a:r>
              <a:rPr lang="zh-CN" altLang="en-US" dirty="0" smtClean="0"/>
              <a:t>：绘制曲线</a:t>
            </a:r>
            <a:endParaRPr lang="en-US" altLang="zh-CN" dirty="0" smtClean="0"/>
          </a:p>
          <a:p>
            <a:pPr lvl="1"/>
            <a:r>
              <a:rPr lang="en-US" altLang="zh-CN" dirty="0" smtClean="0"/>
              <a:t>fill()</a:t>
            </a:r>
            <a:r>
              <a:rPr lang="zh-CN" altLang="en-US" dirty="0" smtClean="0"/>
              <a:t>：填充路径</a:t>
            </a:r>
            <a:endParaRPr lang="en-US" altLang="zh-CN" dirty="0" smtClean="0"/>
          </a:p>
          <a:p>
            <a:pPr lvl="1"/>
            <a:r>
              <a:rPr lang="en-US" altLang="zh-CN" dirty="0" smtClean="0"/>
              <a:t>stroke()</a:t>
            </a:r>
            <a:r>
              <a:rPr lang="zh-CN" altLang="en-US" dirty="0" smtClean="0"/>
              <a:t>：对路径进行描边</a:t>
            </a:r>
            <a:endParaRPr lang="en-US" altLang="zh-CN" dirty="0" smtClean="0"/>
          </a:p>
          <a:p>
            <a:pPr lvl="1"/>
            <a:r>
              <a:rPr lang="en-US" altLang="zh-CN" dirty="0" smtClean="0">
                <a:hlinkClick r:id="rId3" action="ppaction://hlinkfile"/>
              </a:rPr>
              <a:t>example</a:t>
            </a:r>
            <a:r>
              <a:rPr lang="en-US" altLang="zh-CN" dirty="0" smtClean="0"/>
              <a:t>  </a:t>
            </a:r>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40658356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pic>
        <p:nvPicPr>
          <p:cNvPr id="6" name="内容占位符 5"/>
          <p:cNvPicPr>
            <a:picLocks noGrp="1" noChangeAspect="1"/>
          </p:cNvPicPr>
          <p:nvPr>
            <p:ph sz="half" idx="1"/>
          </p:nvPr>
        </p:nvPicPr>
        <p:blipFill>
          <a:blip r:embed="rId2"/>
          <a:stretch>
            <a:fillRect/>
          </a:stretch>
        </p:blipFill>
        <p:spPr>
          <a:xfrm>
            <a:off x="1117600" y="2089706"/>
            <a:ext cx="5080000" cy="3745387"/>
          </a:xfrm>
          <a:prstGeom prst="rect">
            <a:avLst/>
          </a:prstGeom>
        </p:spPr>
      </p:pic>
      <p:pic>
        <p:nvPicPr>
          <p:cNvPr id="9" name="内容占位符 8"/>
          <p:cNvPicPr>
            <a:picLocks noGrp="1" noChangeAspect="1"/>
          </p:cNvPicPr>
          <p:nvPr>
            <p:ph sz="half" idx="2"/>
          </p:nvPr>
        </p:nvPicPr>
        <p:blipFill>
          <a:blip r:embed="rId3"/>
          <a:stretch>
            <a:fillRect/>
          </a:stretch>
        </p:blipFill>
        <p:spPr>
          <a:xfrm>
            <a:off x="6870501" y="1905000"/>
            <a:ext cx="4140598" cy="4114800"/>
          </a:xfrm>
          <a:prstGeom prst="rect">
            <a:avLst/>
          </a:prstGeom>
        </p:spPr>
      </p:pic>
    </p:spTree>
    <p:extLst>
      <p:ext uri="{BB962C8B-B14F-4D97-AF65-F5344CB8AC3E}">
        <p14:creationId xmlns:p14="http://schemas.microsoft.com/office/powerpoint/2010/main" val="19196354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2"/>
          <p:cNvSpPr>
            <a:spLocks noGrp="1" noChangeArrowheads="1"/>
          </p:cNvSpPr>
          <p:nvPr>
            <p:ph type="title"/>
          </p:nvPr>
        </p:nvSpPr>
        <p:spPr/>
        <p:txBody>
          <a:bodyPr/>
          <a:lstStyle/>
          <a:p>
            <a:r>
              <a:rPr lang="en-US" altLang="zh-CN"/>
              <a:t>embed</a:t>
            </a:r>
            <a:r>
              <a:rPr lang="zh-CN" altLang="en-US"/>
              <a:t>元素</a:t>
            </a:r>
          </a:p>
        </p:txBody>
      </p:sp>
      <p:sp>
        <p:nvSpPr>
          <p:cNvPr id="1246211"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用于在网页中嵌入插件来播放内嵌的多媒体</a:t>
            </a:r>
          </a:p>
          <a:p>
            <a:r>
              <a:rPr lang="en-US" altLang="zh-CN" dirty="0" smtClean="0"/>
              <a:t>height</a:t>
            </a:r>
            <a:r>
              <a:rPr lang="zh-CN" altLang="en-US" dirty="0" smtClean="0"/>
              <a:t>、</a:t>
            </a:r>
            <a:r>
              <a:rPr lang="en-US" altLang="zh-CN" dirty="0" smtClean="0"/>
              <a:t>width</a:t>
            </a:r>
            <a:r>
              <a:rPr lang="zh-CN" altLang="en-US" dirty="0"/>
              <a:t>和</a:t>
            </a:r>
            <a:r>
              <a:rPr lang="en-US" altLang="zh-CN" dirty="0" err="1"/>
              <a:t>src</a:t>
            </a:r>
            <a:r>
              <a:rPr lang="zh-CN" altLang="en-US" dirty="0"/>
              <a:t>为必需属性</a:t>
            </a:r>
          </a:p>
          <a:p>
            <a:r>
              <a:rPr lang="zh-CN" altLang="en-US" dirty="0"/>
              <a:t>可以带有</a:t>
            </a:r>
            <a:r>
              <a:rPr lang="en-US" altLang="zh-CN" dirty="0" err="1"/>
              <a:t>noembed</a:t>
            </a:r>
            <a:r>
              <a:rPr lang="zh-CN" altLang="en-US" dirty="0"/>
              <a:t>子</a:t>
            </a:r>
            <a:r>
              <a:rPr lang="zh-CN" altLang="en-US" dirty="0" smtClean="0"/>
              <a:t>元素，用于</a:t>
            </a:r>
            <a:r>
              <a:rPr lang="zh-CN" altLang="en-US" dirty="0"/>
              <a:t>在浏览器不支持</a:t>
            </a:r>
            <a:r>
              <a:rPr lang="en-US" altLang="zh-CN" dirty="0"/>
              <a:t>embed</a:t>
            </a:r>
            <a:r>
              <a:rPr lang="zh-CN" altLang="en-US" dirty="0"/>
              <a:t>时显示提示内容</a:t>
            </a:r>
          </a:p>
          <a:p>
            <a:r>
              <a:rPr lang="zh-CN" altLang="en-US" dirty="0"/>
              <a:t>也可以作为空元素</a:t>
            </a:r>
          </a:p>
          <a:p>
            <a:r>
              <a:rPr lang="en-US" altLang="zh-CN" dirty="0">
                <a:hlinkClick r:id="rId2" action="ppaction://hlinkfile"/>
              </a:rPr>
              <a:t>example</a:t>
            </a:r>
            <a:endParaRPr lang="en-US" altLang="zh-CN" dirty="0"/>
          </a:p>
        </p:txBody>
      </p:sp>
      <p:pic>
        <p:nvPicPr>
          <p:cNvPr id="3" name="内容占位符 2"/>
          <p:cNvPicPr>
            <a:picLocks noGrp="1" noChangeAspect="1"/>
          </p:cNvPicPr>
          <p:nvPr>
            <p:ph sz="half" idx="2"/>
          </p:nvPr>
        </p:nvPicPr>
        <p:blipFill>
          <a:blip r:embed="rId3"/>
          <a:stretch>
            <a:fillRect/>
          </a:stretch>
        </p:blipFill>
        <p:spPr>
          <a:xfrm>
            <a:off x="6400800" y="2847376"/>
            <a:ext cx="5080000" cy="2230047"/>
          </a:xfrm>
          <a:prstGeom prst="rect">
            <a:avLst/>
          </a:prstGeom>
        </p:spPr>
      </p:pic>
    </p:spTree>
    <p:extLst>
      <p:ext uri="{BB962C8B-B14F-4D97-AF65-F5344CB8AC3E}">
        <p14:creationId xmlns:p14="http://schemas.microsoft.com/office/powerpoint/2010/main" val="355382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pic>
        <p:nvPicPr>
          <p:cNvPr id="7" name="内容占位符 6"/>
          <p:cNvPicPr>
            <a:picLocks noGrp="1" noChangeAspect="1"/>
          </p:cNvPicPr>
          <p:nvPr>
            <p:ph sz="half" idx="2"/>
          </p:nvPr>
        </p:nvPicPr>
        <p:blipFill>
          <a:blip r:embed="rId2"/>
          <a:stretch>
            <a:fillRect/>
          </a:stretch>
        </p:blipFill>
        <p:spPr>
          <a:xfrm>
            <a:off x="7335837" y="2381250"/>
            <a:ext cx="3209925" cy="3162300"/>
          </a:xfrm>
          <a:prstGeom prst="rect">
            <a:avLst/>
          </a:prstGeom>
        </p:spPr>
      </p:pic>
      <p:pic>
        <p:nvPicPr>
          <p:cNvPr id="5" name="内容占位符 6"/>
          <p:cNvPicPr>
            <a:picLocks noGrp="1" noChangeAspect="1"/>
          </p:cNvPicPr>
          <p:nvPr>
            <p:ph sz="half" idx="1"/>
          </p:nvPr>
        </p:nvPicPr>
        <p:blipFill>
          <a:blip r:embed="rId3"/>
          <a:stretch>
            <a:fillRect/>
          </a:stretch>
        </p:blipFill>
        <p:spPr>
          <a:xfrm>
            <a:off x="1117600" y="2024247"/>
            <a:ext cx="5080000" cy="3876305"/>
          </a:xfrm>
          <a:prstGeom prst="rect">
            <a:avLst/>
          </a:prstGeom>
        </p:spPr>
      </p:pic>
    </p:spTree>
    <p:extLst>
      <p:ext uri="{BB962C8B-B14F-4D97-AF65-F5344CB8AC3E}">
        <p14:creationId xmlns:p14="http://schemas.microsoft.com/office/powerpoint/2010/main" val="36339451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sp>
        <p:nvSpPr>
          <p:cNvPr id="3" name="内容占位符 2"/>
          <p:cNvSpPr>
            <a:spLocks noGrp="1"/>
          </p:cNvSpPr>
          <p:nvPr>
            <p:ph idx="1"/>
          </p:nvPr>
        </p:nvSpPr>
        <p:spPr/>
        <p:txBody>
          <a:bodyPr/>
          <a:lstStyle/>
          <a:p>
            <a:r>
              <a:rPr lang="zh-CN" altLang="en-US" dirty="0" smtClean="0"/>
              <a:t>矩形绘制</a:t>
            </a:r>
            <a:endParaRPr lang="en-US" altLang="zh-CN" dirty="0" smtClean="0"/>
          </a:p>
          <a:p>
            <a:pPr lvl="1"/>
            <a:r>
              <a:rPr lang="zh-CN" altLang="en-US" dirty="0" smtClean="0"/>
              <a:t>矩形是唯一一种可以直接在</a:t>
            </a:r>
            <a:r>
              <a:rPr lang="en-US" altLang="zh-CN" dirty="0" smtClean="0"/>
              <a:t>2D</a:t>
            </a:r>
            <a:r>
              <a:rPr lang="zh-CN" altLang="en-US" dirty="0" smtClean="0"/>
              <a:t>上下文中绘制的形状</a:t>
            </a:r>
            <a:endParaRPr lang="en-US" altLang="zh-CN" dirty="0" smtClean="0"/>
          </a:p>
          <a:p>
            <a:pPr lvl="1"/>
            <a:r>
              <a:rPr lang="en-US" altLang="zh-CN" dirty="0" err="1" smtClean="0"/>
              <a:t>rect</a:t>
            </a:r>
            <a:r>
              <a:rPr lang="en-US" altLang="zh-CN" dirty="0" smtClean="0"/>
              <a:t>(</a:t>
            </a:r>
            <a:r>
              <a:rPr lang="en-US" altLang="zh-CN" dirty="0" err="1" smtClean="0"/>
              <a:t>x,y,width,height</a:t>
            </a:r>
            <a:r>
              <a:rPr lang="en-US" altLang="zh-CN" dirty="0" smtClean="0"/>
              <a:t>)</a:t>
            </a:r>
            <a:r>
              <a:rPr lang="zh-CN" altLang="en-US" dirty="0" smtClean="0"/>
              <a:t>：从</a:t>
            </a:r>
            <a:r>
              <a:rPr lang="en-US" altLang="zh-CN" dirty="0"/>
              <a:t>(</a:t>
            </a:r>
            <a:r>
              <a:rPr lang="en-US" altLang="zh-CN" dirty="0" err="1"/>
              <a:t>x,y</a:t>
            </a:r>
            <a:r>
              <a:rPr lang="en-US" altLang="zh-CN" dirty="0"/>
              <a:t>)</a:t>
            </a:r>
            <a:r>
              <a:rPr lang="zh-CN" altLang="en-US" dirty="0" smtClean="0"/>
              <a:t>点开始矩形路径</a:t>
            </a:r>
            <a:endParaRPr lang="en-US" altLang="zh-CN" dirty="0" smtClean="0"/>
          </a:p>
          <a:p>
            <a:pPr lvl="1"/>
            <a:r>
              <a:rPr lang="en-US" altLang="zh-CN" dirty="0" err="1" smtClean="0"/>
              <a:t>strokeRect</a:t>
            </a:r>
            <a:r>
              <a:rPr lang="en-US" altLang="zh-CN" dirty="0" smtClean="0"/>
              <a:t>(</a:t>
            </a:r>
            <a:r>
              <a:rPr lang="en-US" altLang="zh-CN" dirty="0" err="1" smtClean="0"/>
              <a:t>x,y,width,height</a:t>
            </a:r>
            <a:r>
              <a:rPr lang="en-US" altLang="zh-CN" dirty="0" smtClean="0"/>
              <a:t>)</a:t>
            </a:r>
            <a:r>
              <a:rPr lang="zh-CN" altLang="en-US" dirty="0" smtClean="0"/>
              <a:t>：矩形描边</a:t>
            </a:r>
            <a:endParaRPr lang="en-US" altLang="zh-CN" dirty="0" smtClean="0"/>
          </a:p>
          <a:p>
            <a:pPr lvl="1"/>
            <a:r>
              <a:rPr lang="en-US" altLang="zh-CN" dirty="0" err="1" smtClean="0"/>
              <a:t>fillRect</a:t>
            </a:r>
            <a:r>
              <a:rPr lang="en-US" altLang="zh-CN" dirty="0" smtClean="0"/>
              <a:t>(</a:t>
            </a:r>
            <a:r>
              <a:rPr lang="en-US" altLang="zh-CN" dirty="0" err="1" smtClean="0"/>
              <a:t>x,y,width,height</a:t>
            </a:r>
            <a:r>
              <a:rPr lang="en-US" altLang="zh-CN" dirty="0"/>
              <a:t>)</a:t>
            </a:r>
            <a:r>
              <a:rPr lang="zh-CN" altLang="en-US" dirty="0"/>
              <a:t>：</a:t>
            </a:r>
            <a:r>
              <a:rPr lang="zh-CN" altLang="en-US" dirty="0" smtClean="0"/>
              <a:t>矩形填充</a:t>
            </a:r>
            <a:endParaRPr lang="en-US" altLang="zh-CN" dirty="0" smtClean="0"/>
          </a:p>
          <a:p>
            <a:pPr lvl="1"/>
            <a:r>
              <a:rPr lang="en-US" altLang="zh-CN" dirty="0" err="1" smtClean="0"/>
              <a:t>clearRect</a:t>
            </a:r>
            <a:r>
              <a:rPr lang="en-US" altLang="zh-CN" dirty="0" smtClean="0"/>
              <a:t>(</a:t>
            </a:r>
            <a:r>
              <a:rPr lang="en-US" altLang="zh-CN" dirty="0" err="1" smtClean="0"/>
              <a:t>x,y,width,height</a:t>
            </a:r>
            <a:r>
              <a:rPr lang="en-US" altLang="zh-CN" dirty="0"/>
              <a:t>)</a:t>
            </a:r>
            <a:r>
              <a:rPr lang="zh-CN" altLang="en-US" dirty="0" smtClean="0"/>
              <a:t>：</a:t>
            </a:r>
            <a:r>
              <a:rPr lang="zh-CN" altLang="en-US" dirty="0"/>
              <a:t>清除</a:t>
            </a:r>
            <a:r>
              <a:rPr lang="zh-CN" altLang="en-US" dirty="0" smtClean="0"/>
              <a:t>矩形</a:t>
            </a:r>
            <a:endParaRPr lang="en-US" altLang="zh-CN" dirty="0" smtClean="0"/>
          </a:p>
          <a:p>
            <a:pPr lvl="1"/>
            <a:r>
              <a:rPr lang="en-US" altLang="zh-CN" dirty="0" smtClean="0">
                <a:hlinkClick r:id="rId2" action="ppaction://hlinkfile"/>
              </a:rPr>
              <a:t>example</a:t>
            </a:r>
            <a:r>
              <a:rPr lang="en-US" altLang="zh-CN" dirty="0" smtClean="0"/>
              <a:t> </a:t>
            </a:r>
            <a:r>
              <a:rPr lang="en-US" altLang="zh-CN" dirty="0" smtClean="0">
                <a:hlinkClick r:id="rId3" action="ppaction://hlinkfile"/>
              </a:rPr>
              <a:t>example</a:t>
            </a:r>
            <a:r>
              <a:rPr lang="en-US" altLang="zh-CN" dirty="0" smtClean="0"/>
              <a:t> </a:t>
            </a:r>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36459923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pic>
        <p:nvPicPr>
          <p:cNvPr id="6" name="内容占位符 5"/>
          <p:cNvPicPr>
            <a:picLocks noGrp="1" noChangeAspect="1"/>
          </p:cNvPicPr>
          <p:nvPr>
            <p:ph sz="half" idx="1"/>
          </p:nvPr>
        </p:nvPicPr>
        <p:blipFill>
          <a:blip r:embed="rId2"/>
          <a:stretch>
            <a:fillRect/>
          </a:stretch>
        </p:blipFill>
        <p:spPr>
          <a:xfrm>
            <a:off x="1117600" y="2380379"/>
            <a:ext cx="5080000" cy="3164042"/>
          </a:xfrm>
          <a:prstGeom prst="rect">
            <a:avLst/>
          </a:prstGeom>
        </p:spPr>
      </p:pic>
      <p:pic>
        <p:nvPicPr>
          <p:cNvPr id="9" name="内容占位符 8"/>
          <p:cNvPicPr>
            <a:picLocks noGrp="1" noChangeAspect="1"/>
          </p:cNvPicPr>
          <p:nvPr>
            <p:ph sz="half" idx="2"/>
          </p:nvPr>
        </p:nvPicPr>
        <p:blipFill>
          <a:blip r:embed="rId3"/>
          <a:stretch>
            <a:fillRect/>
          </a:stretch>
        </p:blipFill>
        <p:spPr>
          <a:xfrm>
            <a:off x="8074025" y="3119437"/>
            <a:ext cx="1733550" cy="1685925"/>
          </a:xfrm>
          <a:prstGeom prst="rect">
            <a:avLst/>
          </a:prstGeom>
        </p:spPr>
      </p:pic>
    </p:spTree>
    <p:extLst>
      <p:ext uri="{BB962C8B-B14F-4D97-AF65-F5344CB8AC3E}">
        <p14:creationId xmlns:p14="http://schemas.microsoft.com/office/powerpoint/2010/main" val="36113378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pic>
        <p:nvPicPr>
          <p:cNvPr id="6" name="内容占位符 5"/>
          <p:cNvPicPr>
            <a:picLocks noGrp="1" noChangeAspect="1"/>
          </p:cNvPicPr>
          <p:nvPr>
            <p:ph sz="half" idx="2"/>
          </p:nvPr>
        </p:nvPicPr>
        <p:blipFill>
          <a:blip r:embed="rId2"/>
          <a:stretch>
            <a:fillRect/>
          </a:stretch>
        </p:blipFill>
        <p:spPr>
          <a:xfrm>
            <a:off x="8069262" y="3114675"/>
            <a:ext cx="1743075" cy="1695450"/>
          </a:xfrm>
          <a:prstGeom prst="rect">
            <a:avLst/>
          </a:prstGeom>
        </p:spPr>
      </p:pic>
      <p:pic>
        <p:nvPicPr>
          <p:cNvPr id="5" name="内容占位符 6"/>
          <p:cNvPicPr>
            <a:picLocks noGrp="1" noChangeAspect="1"/>
          </p:cNvPicPr>
          <p:nvPr>
            <p:ph sz="half" idx="1"/>
          </p:nvPr>
        </p:nvPicPr>
        <p:blipFill>
          <a:blip r:embed="rId3"/>
          <a:stretch>
            <a:fillRect/>
          </a:stretch>
        </p:blipFill>
        <p:spPr>
          <a:xfrm>
            <a:off x="1117600" y="2377794"/>
            <a:ext cx="5080000" cy="3169212"/>
          </a:xfrm>
          <a:prstGeom prst="rect">
            <a:avLst/>
          </a:prstGeom>
        </p:spPr>
      </p:pic>
    </p:spTree>
    <p:extLst>
      <p:ext uri="{BB962C8B-B14F-4D97-AF65-F5344CB8AC3E}">
        <p14:creationId xmlns:p14="http://schemas.microsoft.com/office/powerpoint/2010/main" val="37800095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路径绘制</a:t>
            </a:r>
          </a:p>
        </p:txBody>
      </p:sp>
      <p:pic>
        <p:nvPicPr>
          <p:cNvPr id="9" name="内容占位符 8"/>
          <p:cNvPicPr>
            <a:picLocks noGrp="1" noChangeAspect="1"/>
          </p:cNvPicPr>
          <p:nvPr>
            <p:ph sz="half" idx="1"/>
          </p:nvPr>
        </p:nvPicPr>
        <p:blipFill>
          <a:blip r:embed="rId2"/>
          <a:stretch>
            <a:fillRect/>
          </a:stretch>
        </p:blipFill>
        <p:spPr>
          <a:xfrm>
            <a:off x="1117600" y="2085563"/>
            <a:ext cx="5080000" cy="3753673"/>
          </a:xfrm>
          <a:prstGeom prst="rect">
            <a:avLst/>
          </a:prstGeom>
        </p:spPr>
      </p:pic>
      <p:pic>
        <p:nvPicPr>
          <p:cNvPr id="10" name="内容占位符 9"/>
          <p:cNvPicPr>
            <a:picLocks noGrp="1" noChangeAspect="1"/>
          </p:cNvPicPr>
          <p:nvPr>
            <p:ph sz="half" idx="2"/>
          </p:nvPr>
        </p:nvPicPr>
        <p:blipFill>
          <a:blip r:embed="rId3"/>
          <a:stretch>
            <a:fillRect/>
          </a:stretch>
        </p:blipFill>
        <p:spPr>
          <a:xfrm>
            <a:off x="8064500" y="3109912"/>
            <a:ext cx="1752600" cy="1704975"/>
          </a:xfrm>
          <a:prstGeom prst="rect">
            <a:avLst/>
          </a:prstGeom>
        </p:spPr>
      </p:pic>
    </p:spTree>
    <p:extLst>
      <p:ext uri="{BB962C8B-B14F-4D97-AF65-F5344CB8AC3E}">
        <p14:creationId xmlns:p14="http://schemas.microsoft.com/office/powerpoint/2010/main" val="17207100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文本绘制</a:t>
            </a:r>
            <a:endParaRPr lang="zh-CN" altLang="en-US" dirty="0"/>
          </a:p>
        </p:txBody>
      </p:sp>
      <p:sp>
        <p:nvSpPr>
          <p:cNvPr id="3" name="内容占位符 2"/>
          <p:cNvSpPr>
            <a:spLocks noGrp="1"/>
          </p:cNvSpPr>
          <p:nvPr>
            <p:ph idx="1"/>
          </p:nvPr>
        </p:nvSpPr>
        <p:spPr/>
        <p:txBody>
          <a:bodyPr/>
          <a:lstStyle/>
          <a:p>
            <a:r>
              <a:rPr lang="zh-CN" altLang="en-US" dirty="0" smtClean="0"/>
              <a:t>基础属性</a:t>
            </a:r>
            <a:endParaRPr lang="en-US" altLang="zh-CN" dirty="0" smtClean="0"/>
          </a:p>
          <a:p>
            <a:pPr lvl="1"/>
            <a:r>
              <a:rPr lang="en-US" altLang="zh-CN" dirty="0" smtClean="0"/>
              <a:t>font</a:t>
            </a:r>
            <a:r>
              <a:rPr lang="zh-CN" altLang="en-US" dirty="0" smtClean="0"/>
              <a:t>：指定文本样式、大小和字体，用</a:t>
            </a:r>
            <a:r>
              <a:rPr lang="en-US" altLang="zh-CN" dirty="0" smtClean="0"/>
              <a:t>CSS</a:t>
            </a:r>
            <a:r>
              <a:rPr lang="zh-CN" altLang="en-US" dirty="0" smtClean="0"/>
              <a:t>中</a:t>
            </a:r>
            <a:r>
              <a:rPr lang="en-US" altLang="zh-CN" dirty="0" smtClean="0"/>
              <a:t>font</a:t>
            </a:r>
            <a:r>
              <a:rPr lang="zh-CN" altLang="en-US" dirty="0" smtClean="0"/>
              <a:t>格式来指定</a:t>
            </a:r>
            <a:endParaRPr lang="en-US" altLang="zh-CN" dirty="0" smtClean="0"/>
          </a:p>
          <a:p>
            <a:pPr lvl="1"/>
            <a:r>
              <a:rPr lang="en-US" altLang="zh-CN" dirty="0" err="1" smtClean="0"/>
              <a:t>textAlign</a:t>
            </a:r>
            <a:r>
              <a:rPr lang="zh-CN" altLang="en-US" dirty="0" smtClean="0"/>
              <a:t>：表示文本对齐样式</a:t>
            </a:r>
            <a:endParaRPr lang="en-US" altLang="zh-CN" dirty="0" smtClean="0"/>
          </a:p>
          <a:p>
            <a:pPr lvl="1"/>
            <a:r>
              <a:rPr lang="en-US" altLang="zh-CN" dirty="0" err="1" smtClean="0"/>
              <a:t>textBaseline</a:t>
            </a:r>
            <a:r>
              <a:rPr lang="zh-CN" altLang="en-US" dirty="0" smtClean="0"/>
              <a:t>：表示文本基线</a:t>
            </a:r>
            <a:endParaRPr lang="en-US" altLang="zh-CN" dirty="0" smtClean="0"/>
          </a:p>
          <a:p>
            <a:r>
              <a:rPr lang="zh-CN" altLang="en-US" dirty="0" smtClean="0"/>
              <a:t>绘制方法</a:t>
            </a:r>
            <a:endParaRPr lang="en-US" altLang="zh-CN" dirty="0" smtClean="0"/>
          </a:p>
          <a:p>
            <a:pPr lvl="1"/>
            <a:r>
              <a:rPr lang="en-US" altLang="zh-CN" dirty="0" err="1" smtClean="0"/>
              <a:t>fillText</a:t>
            </a:r>
            <a:r>
              <a:rPr lang="en-US" altLang="zh-CN" dirty="0" smtClean="0"/>
              <a:t>()</a:t>
            </a:r>
            <a:r>
              <a:rPr lang="zh-CN" altLang="en-US" dirty="0" smtClean="0"/>
              <a:t>：使用</a:t>
            </a:r>
            <a:r>
              <a:rPr lang="en-US" altLang="zh-CN" dirty="0" err="1" smtClean="0"/>
              <a:t>fillStyle</a:t>
            </a:r>
            <a:r>
              <a:rPr lang="zh-CN" altLang="en-US" dirty="0" smtClean="0"/>
              <a:t>属性绘制文本，常用</a:t>
            </a:r>
            <a:endParaRPr lang="en-US" altLang="zh-CN" dirty="0" smtClean="0"/>
          </a:p>
          <a:p>
            <a:pPr lvl="1"/>
            <a:r>
              <a:rPr lang="en-US" altLang="zh-CN" dirty="0" err="1" smtClean="0"/>
              <a:t>strokeText</a:t>
            </a:r>
            <a:r>
              <a:rPr lang="en-US" altLang="zh-CN" dirty="0" smtClean="0"/>
              <a:t>()</a:t>
            </a:r>
            <a:r>
              <a:rPr lang="zh-CN" altLang="en-US" dirty="0" smtClean="0"/>
              <a:t>：使用</a:t>
            </a:r>
            <a:r>
              <a:rPr lang="en-US" altLang="zh-CN" dirty="0" err="1" smtClean="0"/>
              <a:t>strokeStyle</a:t>
            </a:r>
            <a:r>
              <a:rPr lang="zh-CN" altLang="en-US" dirty="0" smtClean="0"/>
              <a:t>属性绘制文本，常用于对大字号文本上加特效</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170559163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文本绘制</a:t>
            </a:r>
          </a:p>
        </p:txBody>
      </p:sp>
      <p:pic>
        <p:nvPicPr>
          <p:cNvPr id="6" name="内容占位符 5"/>
          <p:cNvPicPr>
            <a:picLocks noGrp="1" noChangeAspect="1"/>
          </p:cNvPicPr>
          <p:nvPr>
            <p:ph sz="half" idx="1"/>
          </p:nvPr>
        </p:nvPicPr>
        <p:blipFill>
          <a:blip r:embed="rId2"/>
          <a:stretch>
            <a:fillRect/>
          </a:stretch>
        </p:blipFill>
        <p:spPr>
          <a:xfrm>
            <a:off x="1117600" y="2392359"/>
            <a:ext cx="5080000" cy="3140081"/>
          </a:xfrm>
          <a:prstGeom prst="rect">
            <a:avLst/>
          </a:prstGeom>
        </p:spPr>
      </p:pic>
      <p:pic>
        <p:nvPicPr>
          <p:cNvPr id="7" name="内容占位符 6"/>
          <p:cNvPicPr>
            <a:picLocks noGrp="1" noChangeAspect="1"/>
          </p:cNvPicPr>
          <p:nvPr>
            <p:ph sz="half" idx="2"/>
          </p:nvPr>
        </p:nvPicPr>
        <p:blipFill>
          <a:blip r:embed="rId3"/>
          <a:stretch>
            <a:fillRect/>
          </a:stretch>
        </p:blipFill>
        <p:spPr>
          <a:xfrm>
            <a:off x="7345362" y="2376487"/>
            <a:ext cx="3190875" cy="3171825"/>
          </a:xfrm>
          <a:prstGeom prst="rect">
            <a:avLst/>
          </a:prstGeom>
        </p:spPr>
      </p:pic>
    </p:spTree>
    <p:extLst>
      <p:ext uri="{BB962C8B-B14F-4D97-AF65-F5344CB8AC3E}">
        <p14:creationId xmlns:p14="http://schemas.microsoft.com/office/powerpoint/2010/main" val="19686269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图像绘制</a:t>
            </a:r>
          </a:p>
        </p:txBody>
      </p:sp>
      <p:sp>
        <p:nvSpPr>
          <p:cNvPr id="3" name="内容占位符 2"/>
          <p:cNvSpPr>
            <a:spLocks noGrp="1"/>
          </p:cNvSpPr>
          <p:nvPr>
            <p:ph idx="1"/>
          </p:nvPr>
        </p:nvSpPr>
        <p:spPr/>
        <p:txBody>
          <a:bodyPr/>
          <a:lstStyle/>
          <a:p>
            <a:r>
              <a:rPr lang="en-US" altLang="zh-CN" dirty="0" err="1" smtClean="0"/>
              <a:t>drawImage</a:t>
            </a:r>
            <a:r>
              <a:rPr lang="en-US" altLang="zh-CN" dirty="0" smtClean="0"/>
              <a:t>()</a:t>
            </a:r>
          </a:p>
          <a:p>
            <a:pPr lvl="1"/>
            <a:r>
              <a:rPr lang="zh-CN" altLang="en-US" dirty="0" smtClean="0"/>
              <a:t>用于引入位图图像，可以是</a:t>
            </a:r>
            <a:r>
              <a:rPr lang="en-US" altLang="zh-CN" dirty="0" err="1" smtClean="0"/>
              <a:t>img</a:t>
            </a:r>
            <a:r>
              <a:rPr lang="zh-CN" altLang="en-US" dirty="0" smtClean="0"/>
              <a:t>对象或</a:t>
            </a:r>
            <a:r>
              <a:rPr lang="en-US" altLang="zh-CN" dirty="0" smtClean="0"/>
              <a:t>canvas</a:t>
            </a:r>
            <a:r>
              <a:rPr lang="zh-CN" altLang="en-US" dirty="0" smtClean="0"/>
              <a:t>对象</a:t>
            </a:r>
            <a:endParaRPr lang="en-US" altLang="zh-CN" dirty="0" smtClean="0"/>
          </a:p>
          <a:p>
            <a:pPr lvl="1"/>
            <a:r>
              <a:rPr lang="zh-CN" altLang="en-US" dirty="0" smtClean="0"/>
              <a:t>可以传递</a:t>
            </a:r>
            <a:r>
              <a:rPr lang="en-US" altLang="zh-CN" dirty="0" smtClean="0"/>
              <a:t>3</a:t>
            </a:r>
            <a:r>
              <a:rPr lang="zh-CN" altLang="en-US" dirty="0" smtClean="0"/>
              <a:t>个、</a:t>
            </a:r>
            <a:r>
              <a:rPr lang="en-US" altLang="zh-CN" dirty="0" smtClean="0"/>
              <a:t>5</a:t>
            </a:r>
            <a:r>
              <a:rPr lang="zh-CN" altLang="en-US" dirty="0" smtClean="0"/>
              <a:t>个或</a:t>
            </a:r>
            <a:r>
              <a:rPr lang="en-US" altLang="zh-CN" dirty="0" smtClean="0"/>
              <a:t>9</a:t>
            </a:r>
            <a:r>
              <a:rPr lang="zh-CN" altLang="en-US" dirty="0" smtClean="0"/>
              <a:t>个参数</a:t>
            </a:r>
            <a:endParaRPr lang="en-US" altLang="zh-CN" dirty="0" smtClean="0"/>
          </a:p>
          <a:p>
            <a:pPr lvl="2"/>
            <a:r>
              <a:rPr lang="en-US" altLang="zh-CN" dirty="0" smtClean="0"/>
              <a:t>3</a:t>
            </a:r>
            <a:r>
              <a:rPr lang="zh-CN" altLang="en-US" dirty="0" smtClean="0"/>
              <a:t>个参数：图像和位置</a:t>
            </a:r>
            <a:endParaRPr lang="en-US" altLang="zh-CN" dirty="0" smtClean="0"/>
          </a:p>
          <a:p>
            <a:pPr lvl="2"/>
            <a:r>
              <a:rPr lang="en-US" altLang="zh-CN" dirty="0" smtClean="0"/>
              <a:t>5</a:t>
            </a:r>
            <a:r>
              <a:rPr lang="zh-CN" altLang="en-US" dirty="0" smtClean="0"/>
              <a:t>个参数：图像、位置和</a:t>
            </a:r>
            <a:r>
              <a:rPr lang="en-US" altLang="zh-CN" dirty="0" smtClean="0"/>
              <a:t>canvas</a:t>
            </a:r>
            <a:r>
              <a:rPr lang="zh-CN" altLang="en-US" dirty="0" smtClean="0"/>
              <a:t>元素中尺寸</a:t>
            </a:r>
            <a:endParaRPr lang="en-US" altLang="zh-CN" dirty="0" smtClean="0"/>
          </a:p>
          <a:p>
            <a:pPr lvl="2"/>
            <a:r>
              <a:rPr lang="en-US" altLang="zh-CN" dirty="0" smtClean="0"/>
              <a:t>9</a:t>
            </a:r>
            <a:r>
              <a:rPr lang="zh-CN" altLang="en-US" dirty="0" smtClean="0"/>
              <a:t>个参数：图像、位置、剪裁和</a:t>
            </a:r>
            <a:r>
              <a:rPr lang="en-US" altLang="zh-CN" dirty="0" smtClean="0"/>
              <a:t>canvas</a:t>
            </a:r>
            <a:r>
              <a:rPr lang="zh-CN" altLang="en-US" dirty="0" smtClean="0"/>
              <a:t>元素中尺寸</a:t>
            </a:r>
            <a:endParaRPr lang="en-US" altLang="zh-CN" dirty="0" smtClean="0"/>
          </a:p>
          <a:p>
            <a:pPr lvl="1"/>
            <a:r>
              <a:rPr lang="en-US" altLang="zh-CN" dirty="0" err="1" smtClean="0"/>
              <a:t>toDataURL</a:t>
            </a:r>
            <a:r>
              <a:rPr lang="en-US" altLang="zh-CN" dirty="0" smtClean="0"/>
              <a:t>()</a:t>
            </a:r>
            <a:r>
              <a:rPr lang="zh-CN" altLang="en-US" dirty="0" smtClean="0"/>
              <a:t>方法会要求引入图像与</a:t>
            </a:r>
            <a:r>
              <a:rPr lang="en-US" altLang="zh-CN" dirty="0" smtClean="0"/>
              <a:t>canvas</a:t>
            </a:r>
            <a:r>
              <a:rPr lang="zh-CN" altLang="en-US" dirty="0" smtClean="0"/>
              <a:t>元素同源，否则无法导出</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36714365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图像绘制</a:t>
            </a:r>
          </a:p>
        </p:txBody>
      </p:sp>
      <p:pic>
        <p:nvPicPr>
          <p:cNvPr id="6" name="内容占位符 5"/>
          <p:cNvPicPr>
            <a:picLocks noGrp="1" noChangeAspect="1"/>
          </p:cNvPicPr>
          <p:nvPr>
            <p:ph sz="half" idx="1"/>
          </p:nvPr>
        </p:nvPicPr>
        <p:blipFill>
          <a:blip r:embed="rId2"/>
          <a:stretch>
            <a:fillRect/>
          </a:stretch>
        </p:blipFill>
        <p:spPr>
          <a:xfrm>
            <a:off x="1117600" y="2063372"/>
            <a:ext cx="5080000" cy="3798056"/>
          </a:xfrm>
          <a:prstGeom prst="rect">
            <a:avLst/>
          </a:prstGeom>
        </p:spPr>
      </p:pic>
      <p:pic>
        <p:nvPicPr>
          <p:cNvPr id="7" name="内容占位符 6"/>
          <p:cNvPicPr>
            <a:picLocks noGrp="1" noChangeAspect="1"/>
          </p:cNvPicPr>
          <p:nvPr>
            <p:ph sz="half" idx="2"/>
          </p:nvPr>
        </p:nvPicPr>
        <p:blipFill>
          <a:blip r:embed="rId3"/>
          <a:stretch>
            <a:fillRect/>
          </a:stretch>
        </p:blipFill>
        <p:spPr>
          <a:xfrm>
            <a:off x="7835150" y="1905000"/>
            <a:ext cx="2211300" cy="4114800"/>
          </a:xfrm>
          <a:prstGeom prst="rect">
            <a:avLst/>
          </a:prstGeom>
        </p:spPr>
      </p:pic>
    </p:spTree>
    <p:extLst>
      <p:ext uri="{BB962C8B-B14F-4D97-AF65-F5344CB8AC3E}">
        <p14:creationId xmlns:p14="http://schemas.microsoft.com/office/powerpoint/2010/main" val="128885812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特殊效果</a:t>
            </a:r>
            <a:endParaRPr lang="zh-CN" altLang="en-US" dirty="0"/>
          </a:p>
        </p:txBody>
      </p:sp>
      <p:sp>
        <p:nvSpPr>
          <p:cNvPr id="3" name="内容占位符 2"/>
          <p:cNvSpPr>
            <a:spLocks noGrp="1"/>
          </p:cNvSpPr>
          <p:nvPr>
            <p:ph idx="1"/>
          </p:nvPr>
        </p:nvSpPr>
        <p:spPr/>
        <p:txBody>
          <a:bodyPr/>
          <a:lstStyle/>
          <a:p>
            <a:r>
              <a:rPr lang="zh-CN" altLang="en-US" dirty="0" smtClean="0"/>
              <a:t>剪裁</a:t>
            </a:r>
            <a:endParaRPr lang="en-US" altLang="zh-CN" dirty="0" smtClean="0"/>
          </a:p>
          <a:p>
            <a:pPr lvl="1"/>
            <a:r>
              <a:rPr lang="en-US" altLang="zh-CN" dirty="0" smtClean="0"/>
              <a:t>clip()</a:t>
            </a:r>
            <a:r>
              <a:rPr lang="zh-CN" altLang="en-US" dirty="0" smtClean="0"/>
              <a:t>：用于定义剪裁区域</a:t>
            </a:r>
            <a:endParaRPr lang="en-US" altLang="zh-CN" dirty="0" smtClean="0"/>
          </a:p>
          <a:p>
            <a:pPr lvl="1"/>
            <a:r>
              <a:rPr lang="zh-CN" altLang="en-US" dirty="0" smtClean="0"/>
              <a:t>需先定义一条路径，定义后区域外不再被绘制</a:t>
            </a:r>
            <a:endParaRPr lang="en-US" altLang="zh-CN" dirty="0" smtClean="0"/>
          </a:p>
          <a:p>
            <a:pPr lvl="1"/>
            <a:r>
              <a:rPr lang="zh-CN" altLang="en-US" dirty="0" smtClean="0"/>
              <a:t>剪裁可以多次，但只能缩小剪裁区域，永远不能放大区域</a:t>
            </a:r>
            <a:endParaRPr lang="en-US" altLang="zh-CN" dirty="0" smtClean="0"/>
          </a:p>
          <a:p>
            <a:pPr lvl="1"/>
            <a:r>
              <a:rPr lang="zh-CN" altLang="en-US" dirty="0" smtClean="0"/>
              <a:t>剪裁前可以通过</a:t>
            </a:r>
            <a:r>
              <a:rPr lang="en-US" altLang="zh-CN" dirty="0" smtClean="0"/>
              <a:t>save()</a:t>
            </a:r>
            <a:r>
              <a:rPr lang="zh-CN" altLang="en-US" dirty="0" smtClean="0"/>
              <a:t>方法保存现有区域</a:t>
            </a:r>
            <a:endParaRPr lang="en-US" altLang="zh-CN" dirty="0" smtClean="0"/>
          </a:p>
          <a:p>
            <a:pPr lvl="1"/>
            <a:r>
              <a:rPr lang="en-US" altLang="zh-CN" dirty="0">
                <a:hlinkClick r:id="rId2" action="ppaction://hlinkfile"/>
              </a:rPr>
              <a:t>example</a:t>
            </a:r>
            <a:endParaRPr lang="en-US" altLang="zh-CN" dirty="0" smtClean="0"/>
          </a:p>
        </p:txBody>
      </p:sp>
    </p:spTree>
    <p:extLst>
      <p:ext uri="{BB962C8B-B14F-4D97-AF65-F5344CB8AC3E}">
        <p14:creationId xmlns:p14="http://schemas.microsoft.com/office/powerpoint/2010/main" val="41373295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r>
              <a:rPr lang="en-US" altLang="zh-CN" dirty="0"/>
              <a:t>object</a:t>
            </a:r>
            <a:r>
              <a:rPr lang="zh-CN" altLang="en-US" dirty="0"/>
              <a:t>元素</a:t>
            </a:r>
          </a:p>
        </p:txBody>
      </p:sp>
      <p:sp>
        <p:nvSpPr>
          <p:cNvPr id="124723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用于在网页中嵌入</a:t>
            </a:r>
            <a:r>
              <a:rPr lang="zh-CN" altLang="en-US" dirty="0" smtClean="0"/>
              <a:t>对象</a:t>
            </a:r>
            <a:r>
              <a:rPr lang="zh-CN" altLang="en-US" dirty="0"/>
              <a:t>，</a:t>
            </a:r>
            <a:r>
              <a:rPr lang="zh-CN" altLang="en-US" dirty="0" smtClean="0"/>
              <a:t>如</a:t>
            </a:r>
            <a:r>
              <a:rPr lang="en-US" altLang="zh-CN" dirty="0"/>
              <a:t>ActiveX</a:t>
            </a:r>
            <a:r>
              <a:rPr lang="zh-CN" altLang="en-US" dirty="0" smtClean="0"/>
              <a:t>控件</a:t>
            </a:r>
            <a:r>
              <a:rPr lang="zh-CN" altLang="en-US" dirty="0"/>
              <a:t>，</a:t>
            </a:r>
            <a:r>
              <a:rPr lang="zh-CN" altLang="en-US" dirty="0" smtClean="0"/>
              <a:t>还</a:t>
            </a:r>
            <a:r>
              <a:rPr lang="zh-CN" altLang="en-US" dirty="0"/>
              <a:t>可以</a:t>
            </a:r>
            <a:r>
              <a:rPr lang="zh-CN" altLang="en-US" dirty="0" smtClean="0"/>
              <a:t>处理</a:t>
            </a:r>
            <a:r>
              <a:rPr lang="en-US" altLang="zh-CN" dirty="0" smtClean="0"/>
              <a:t>applet</a:t>
            </a:r>
            <a:r>
              <a:rPr lang="zh-CN" altLang="en-US" dirty="0" smtClean="0"/>
              <a:t>、</a:t>
            </a:r>
            <a:r>
              <a:rPr lang="en-US" altLang="zh-CN" dirty="0" smtClean="0"/>
              <a:t> embed</a:t>
            </a:r>
            <a:r>
              <a:rPr lang="zh-CN" altLang="en-US" dirty="0" smtClean="0"/>
              <a:t>、</a:t>
            </a:r>
            <a:r>
              <a:rPr lang="en-US" altLang="zh-CN" dirty="0" err="1" smtClean="0"/>
              <a:t>bgsound</a:t>
            </a:r>
            <a:r>
              <a:rPr lang="zh-CN" altLang="en-US" dirty="0" smtClean="0"/>
              <a:t>、</a:t>
            </a:r>
            <a:r>
              <a:rPr lang="en-US" altLang="zh-CN" dirty="0" smtClean="0"/>
              <a:t>sound</a:t>
            </a:r>
            <a:r>
              <a:rPr lang="zh-CN" altLang="en-US" dirty="0" smtClean="0"/>
              <a:t>和</a:t>
            </a:r>
            <a:r>
              <a:rPr lang="en-US" altLang="zh-CN" dirty="0" err="1" smtClean="0"/>
              <a:t>img</a:t>
            </a:r>
            <a:r>
              <a:rPr lang="zh-CN" altLang="en-US" dirty="0" smtClean="0"/>
              <a:t>等元素</a:t>
            </a:r>
            <a:endParaRPr lang="zh-CN" altLang="en-US" dirty="0"/>
          </a:p>
          <a:p>
            <a:r>
              <a:rPr lang="zh-CN" altLang="en-US" dirty="0"/>
              <a:t>带有</a:t>
            </a:r>
            <a:r>
              <a:rPr lang="en-US" altLang="zh-CN" dirty="0" err="1"/>
              <a:t>param</a:t>
            </a:r>
            <a:r>
              <a:rPr lang="zh-CN" altLang="en-US" dirty="0"/>
              <a:t>子</a:t>
            </a:r>
            <a:r>
              <a:rPr lang="zh-CN" altLang="en-US" dirty="0" smtClean="0"/>
              <a:t>元，用于</a:t>
            </a:r>
            <a:r>
              <a:rPr lang="zh-CN" altLang="en-US" dirty="0"/>
              <a:t>给</a:t>
            </a:r>
            <a:r>
              <a:rPr lang="en-US" altLang="zh-CN" dirty="0"/>
              <a:t>object</a:t>
            </a:r>
            <a:r>
              <a:rPr lang="zh-CN" altLang="en-US" dirty="0"/>
              <a:t>元素或者</a:t>
            </a:r>
            <a:r>
              <a:rPr lang="en-US" altLang="zh-CN" dirty="0"/>
              <a:t>applet</a:t>
            </a:r>
            <a:r>
              <a:rPr lang="zh-CN" altLang="en-US" dirty="0"/>
              <a:t>元素提供参数</a:t>
            </a:r>
          </a:p>
          <a:p>
            <a:r>
              <a:rPr lang="zh-CN" altLang="en-US" dirty="0" smtClean="0"/>
              <a:t>属性：</a:t>
            </a:r>
            <a:r>
              <a:rPr lang="en-US" altLang="zh-CN" dirty="0" smtClean="0"/>
              <a:t>data</a:t>
            </a:r>
            <a:r>
              <a:rPr lang="zh-CN" altLang="en-US" dirty="0" smtClean="0"/>
              <a:t>，对象</a:t>
            </a:r>
            <a:r>
              <a:rPr lang="zh-CN" altLang="en-US" dirty="0"/>
              <a:t>的地址</a:t>
            </a:r>
          </a:p>
          <a:p>
            <a:pPr lvl="1"/>
            <a:r>
              <a:rPr lang="en-US" altLang="zh-CN" dirty="0" smtClean="0"/>
              <a:t>type</a:t>
            </a:r>
            <a:r>
              <a:rPr lang="zh-CN" altLang="en-US" dirty="0" smtClean="0"/>
              <a:t>：对象</a:t>
            </a:r>
            <a:r>
              <a:rPr lang="zh-CN" altLang="en-US" dirty="0"/>
              <a:t>的</a:t>
            </a:r>
            <a:r>
              <a:rPr lang="en-US" altLang="zh-CN" dirty="0"/>
              <a:t>MIME</a:t>
            </a:r>
            <a:r>
              <a:rPr lang="zh-CN" altLang="en-US" dirty="0"/>
              <a:t>类型</a:t>
            </a:r>
          </a:p>
          <a:p>
            <a:pPr lvl="1"/>
            <a:r>
              <a:rPr lang="en-US" altLang="zh-CN" dirty="0" err="1" smtClean="0"/>
              <a:t>classid</a:t>
            </a:r>
            <a:r>
              <a:rPr lang="zh-CN" altLang="en-US" dirty="0" smtClean="0"/>
              <a:t>：</a:t>
            </a:r>
            <a:r>
              <a:rPr lang="en-US" altLang="zh-CN" dirty="0" smtClean="0"/>
              <a:t> </a:t>
            </a:r>
            <a:r>
              <a:rPr lang="zh-CN" altLang="en-US" dirty="0"/>
              <a:t>指定唯一标识一个</a:t>
            </a:r>
            <a:r>
              <a:rPr lang="en-US" altLang="zh-CN" dirty="0"/>
              <a:t>ActiveX</a:t>
            </a:r>
            <a:r>
              <a:rPr lang="zh-CN" altLang="en-US" dirty="0"/>
              <a:t>控件的</a:t>
            </a:r>
            <a:r>
              <a:rPr lang="en-US" altLang="zh-CN" dirty="0"/>
              <a:t>id</a:t>
            </a:r>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244830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pic>
        <p:nvPicPr>
          <p:cNvPr id="6" name="内容占位符 5"/>
          <p:cNvPicPr>
            <a:picLocks noGrp="1" noChangeAspect="1"/>
          </p:cNvPicPr>
          <p:nvPr>
            <p:ph sz="half" idx="1"/>
          </p:nvPr>
        </p:nvPicPr>
        <p:blipFill>
          <a:blip r:embed="rId2"/>
          <a:stretch>
            <a:fillRect/>
          </a:stretch>
        </p:blipFill>
        <p:spPr>
          <a:xfrm>
            <a:off x="1157518" y="1905000"/>
            <a:ext cx="5000164"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238531"/>
            <a:ext cx="5080000" cy="3447737"/>
          </a:xfrm>
          <a:prstGeom prst="rect">
            <a:avLst/>
          </a:prstGeom>
        </p:spPr>
      </p:pic>
    </p:spTree>
    <p:extLst>
      <p:ext uri="{BB962C8B-B14F-4D97-AF65-F5344CB8AC3E}">
        <p14:creationId xmlns:p14="http://schemas.microsoft.com/office/powerpoint/2010/main" val="265503880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特殊效果</a:t>
            </a:r>
          </a:p>
        </p:txBody>
      </p:sp>
      <p:pic>
        <p:nvPicPr>
          <p:cNvPr id="10" name="内容占位符 9"/>
          <p:cNvPicPr>
            <a:picLocks noGrp="1" noChangeAspect="1"/>
          </p:cNvPicPr>
          <p:nvPr>
            <p:ph idx="1"/>
          </p:nvPr>
        </p:nvPicPr>
        <p:blipFill>
          <a:blip r:embed="rId2"/>
          <a:stretch>
            <a:fillRect/>
          </a:stretch>
        </p:blipFill>
        <p:spPr>
          <a:xfrm>
            <a:off x="4245040" y="1905000"/>
            <a:ext cx="4108320" cy="4114800"/>
          </a:xfrm>
          <a:prstGeom prst="rect">
            <a:avLst/>
          </a:prstGeom>
        </p:spPr>
      </p:pic>
    </p:spTree>
    <p:extLst>
      <p:ext uri="{BB962C8B-B14F-4D97-AF65-F5344CB8AC3E}">
        <p14:creationId xmlns:p14="http://schemas.microsoft.com/office/powerpoint/2010/main" val="227354730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sp>
        <p:nvSpPr>
          <p:cNvPr id="3" name="内容占位符 2"/>
          <p:cNvSpPr>
            <a:spLocks noGrp="1"/>
          </p:cNvSpPr>
          <p:nvPr>
            <p:ph idx="1"/>
          </p:nvPr>
        </p:nvSpPr>
        <p:spPr/>
        <p:txBody>
          <a:bodyPr/>
          <a:lstStyle/>
          <a:p>
            <a:r>
              <a:rPr lang="zh-CN" altLang="en-US" dirty="0" smtClean="0"/>
              <a:t>阴影</a:t>
            </a:r>
            <a:endParaRPr lang="en-US" altLang="zh-CN" dirty="0" smtClean="0"/>
          </a:p>
          <a:p>
            <a:pPr lvl="1"/>
            <a:r>
              <a:rPr lang="zh-CN" altLang="en-US" dirty="0" smtClean="0"/>
              <a:t>使用</a:t>
            </a:r>
            <a:r>
              <a:rPr lang="en-US" altLang="zh-CN" dirty="0" smtClean="0"/>
              <a:t>4</a:t>
            </a:r>
            <a:r>
              <a:rPr lang="zh-CN" altLang="en-US" dirty="0" smtClean="0"/>
              <a:t>个属性值，自动为形状或路径绘制阴影</a:t>
            </a:r>
            <a:endParaRPr lang="en-US" altLang="zh-CN" dirty="0" smtClean="0"/>
          </a:p>
          <a:p>
            <a:pPr lvl="1"/>
            <a:r>
              <a:rPr lang="en-US" altLang="zh-CN" dirty="0" err="1" smtClean="0"/>
              <a:t>shadowColor</a:t>
            </a:r>
            <a:r>
              <a:rPr lang="zh-CN" altLang="en-US" dirty="0" smtClean="0"/>
              <a:t>：阴影颜色，默认为黑色</a:t>
            </a:r>
            <a:endParaRPr lang="en-US" altLang="zh-CN" dirty="0" smtClean="0"/>
          </a:p>
          <a:p>
            <a:pPr lvl="1"/>
            <a:r>
              <a:rPr lang="en-US" altLang="zh-CN" dirty="0" err="1" smtClean="0"/>
              <a:t>shadowOffsetX</a:t>
            </a:r>
            <a:r>
              <a:rPr lang="zh-CN" altLang="en-US" dirty="0" smtClean="0"/>
              <a:t>：向</a:t>
            </a:r>
            <a:r>
              <a:rPr lang="en-US" altLang="zh-CN" dirty="0" smtClean="0"/>
              <a:t>x</a:t>
            </a:r>
            <a:r>
              <a:rPr lang="zh-CN" altLang="en-US" dirty="0" smtClean="0"/>
              <a:t>轴方向阴影偏移量，默认为</a:t>
            </a:r>
            <a:r>
              <a:rPr lang="en-US" altLang="zh-CN" dirty="0" smtClean="0"/>
              <a:t>0</a:t>
            </a:r>
          </a:p>
          <a:p>
            <a:pPr lvl="1"/>
            <a:r>
              <a:rPr lang="en-US" altLang="zh-CN" dirty="0" err="1" smtClean="0"/>
              <a:t>shadowOffsetY</a:t>
            </a:r>
            <a:r>
              <a:rPr lang="zh-CN" altLang="en-US" dirty="0" smtClean="0"/>
              <a:t>：向</a:t>
            </a:r>
            <a:r>
              <a:rPr lang="en-US" altLang="zh-CN" dirty="0" smtClean="0"/>
              <a:t>y</a:t>
            </a:r>
            <a:r>
              <a:rPr lang="zh-CN" altLang="en-US" dirty="0" smtClean="0"/>
              <a:t>轴</a:t>
            </a:r>
            <a:r>
              <a:rPr lang="zh-CN" altLang="en-US" dirty="0"/>
              <a:t>方向阴影偏移量，默认为</a:t>
            </a:r>
            <a:r>
              <a:rPr lang="en-US" altLang="zh-CN" dirty="0"/>
              <a:t>0</a:t>
            </a:r>
          </a:p>
          <a:p>
            <a:pPr lvl="1"/>
            <a:r>
              <a:rPr lang="en-US" altLang="zh-CN" dirty="0" err="1" smtClean="0"/>
              <a:t>shadowBlur</a:t>
            </a:r>
            <a:r>
              <a:rPr lang="zh-CN" altLang="en-US" dirty="0" smtClean="0"/>
              <a:t>：阴影边缘模糊程度，默认为</a:t>
            </a:r>
            <a:r>
              <a:rPr lang="en-US" altLang="zh-CN" dirty="0" smtClean="0"/>
              <a:t>0</a:t>
            </a:r>
          </a:p>
          <a:p>
            <a:pPr lvl="1"/>
            <a:r>
              <a:rPr lang="en-US" altLang="zh-CN" dirty="0">
                <a:hlinkClick r:id="rId2" action="ppaction://hlinkfile"/>
              </a:rPr>
              <a:t>example</a:t>
            </a:r>
            <a:endParaRPr lang="en-US" altLang="zh-CN" dirty="0" smtClean="0"/>
          </a:p>
          <a:p>
            <a:pPr lvl="1"/>
            <a:endParaRPr lang="en-US" altLang="zh-CN" dirty="0"/>
          </a:p>
          <a:p>
            <a:endParaRPr lang="zh-CN" altLang="en-US" dirty="0"/>
          </a:p>
        </p:txBody>
      </p:sp>
    </p:spTree>
    <p:extLst>
      <p:ext uri="{BB962C8B-B14F-4D97-AF65-F5344CB8AC3E}">
        <p14:creationId xmlns:p14="http://schemas.microsoft.com/office/powerpoint/2010/main" val="9687386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pic>
        <p:nvPicPr>
          <p:cNvPr id="6" name="内容占位符 5"/>
          <p:cNvPicPr>
            <a:picLocks noGrp="1" noChangeAspect="1"/>
          </p:cNvPicPr>
          <p:nvPr>
            <p:ph sz="half" idx="1"/>
          </p:nvPr>
        </p:nvPicPr>
        <p:blipFill>
          <a:blip r:embed="rId2"/>
          <a:stretch>
            <a:fillRect/>
          </a:stretch>
        </p:blipFill>
        <p:spPr>
          <a:xfrm>
            <a:off x="1184964" y="1905000"/>
            <a:ext cx="4945271"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8050212" y="3086100"/>
            <a:ext cx="1781175" cy="1752600"/>
          </a:xfrm>
          <a:prstGeom prst="rect">
            <a:avLst/>
          </a:prstGeom>
        </p:spPr>
      </p:pic>
    </p:spTree>
    <p:extLst>
      <p:ext uri="{BB962C8B-B14F-4D97-AF65-F5344CB8AC3E}">
        <p14:creationId xmlns:p14="http://schemas.microsoft.com/office/powerpoint/2010/main" val="246701139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sp>
        <p:nvSpPr>
          <p:cNvPr id="3" name="内容占位符 2"/>
          <p:cNvSpPr>
            <a:spLocks noGrp="1"/>
          </p:cNvSpPr>
          <p:nvPr>
            <p:ph idx="1"/>
          </p:nvPr>
        </p:nvSpPr>
        <p:spPr/>
        <p:txBody>
          <a:bodyPr/>
          <a:lstStyle/>
          <a:p>
            <a:r>
              <a:rPr lang="zh-CN" altLang="en-US" dirty="0" smtClean="0"/>
              <a:t>渐变</a:t>
            </a:r>
            <a:endParaRPr lang="en-US" altLang="zh-CN" dirty="0" smtClean="0"/>
          </a:p>
          <a:p>
            <a:pPr lvl="1"/>
            <a:r>
              <a:rPr lang="zh-CN" altLang="en-US" dirty="0" smtClean="0"/>
              <a:t>由</a:t>
            </a:r>
            <a:r>
              <a:rPr lang="en-US" altLang="zh-CN" dirty="0" err="1" smtClean="0"/>
              <a:t>CanvasGradient</a:t>
            </a:r>
            <a:r>
              <a:rPr lang="zh-CN" altLang="en-US" dirty="0" smtClean="0"/>
              <a:t>实例表示，可以为线性或径向渐变</a:t>
            </a:r>
            <a:endParaRPr lang="en-US" altLang="zh-CN" dirty="0" smtClean="0"/>
          </a:p>
          <a:p>
            <a:pPr lvl="1"/>
            <a:r>
              <a:rPr lang="en-US" altLang="zh-CN" dirty="0" err="1" smtClean="0"/>
              <a:t>createLinearGradient</a:t>
            </a:r>
            <a:r>
              <a:rPr lang="en-US" altLang="zh-CN" dirty="0" smtClean="0"/>
              <a:t>()</a:t>
            </a:r>
            <a:r>
              <a:rPr lang="zh-CN" altLang="en-US" dirty="0" smtClean="0"/>
              <a:t>：创建线性渐变，参数为起点和终点坐标</a:t>
            </a:r>
            <a:endParaRPr lang="en-US" altLang="zh-CN" dirty="0" smtClean="0"/>
          </a:p>
          <a:p>
            <a:pPr lvl="1"/>
            <a:r>
              <a:rPr lang="en-US" altLang="zh-CN" dirty="0" err="1" smtClean="0"/>
              <a:t>createRadialGradient</a:t>
            </a:r>
            <a:r>
              <a:rPr lang="en-US" altLang="zh-CN" dirty="0" smtClean="0"/>
              <a:t>()</a:t>
            </a:r>
            <a:r>
              <a:rPr lang="zh-CN" altLang="en-US" dirty="0"/>
              <a:t>：创建径向</a:t>
            </a:r>
            <a:r>
              <a:rPr lang="zh-CN" altLang="en-US" dirty="0" smtClean="0"/>
              <a:t>渐变，参数为起点圆和终点圆的圆心和半径</a:t>
            </a:r>
            <a:endParaRPr lang="en-US" altLang="zh-CN" dirty="0" smtClean="0"/>
          </a:p>
          <a:p>
            <a:pPr lvl="1"/>
            <a:r>
              <a:rPr lang="zh-CN" altLang="en-US" dirty="0" smtClean="0"/>
              <a:t>创建渐变对象后，要指定起始和结束颜色；也可以进一步加入中间颜色</a:t>
            </a:r>
            <a:endParaRPr lang="en-US" altLang="zh-CN" dirty="0" smtClean="0"/>
          </a:p>
          <a:p>
            <a:pPr lvl="1"/>
            <a:r>
              <a:rPr lang="zh-CN" altLang="en-US" dirty="0" smtClean="0"/>
              <a:t>要特别注意渐变对象与填充对象的坐标匹配</a:t>
            </a:r>
            <a:endParaRPr lang="en-US" altLang="zh-CN" dirty="0" smtClean="0"/>
          </a:p>
          <a:p>
            <a:pPr lvl="1"/>
            <a:r>
              <a:rPr lang="en-US" altLang="zh-CN" dirty="0" smtClean="0">
                <a:hlinkClick r:id="rId2" action="ppaction://hlinkfile"/>
              </a:rPr>
              <a:t>example</a:t>
            </a:r>
            <a:r>
              <a:rPr lang="en-US" altLang="zh-CN" dirty="0" smtClean="0"/>
              <a:t> </a:t>
            </a:r>
            <a:r>
              <a:rPr lang="en-US" altLang="zh-CN" dirty="0" smtClean="0">
                <a:hlinkClick r:id="rId3" action="ppaction://hlinkfile"/>
              </a:rPr>
              <a:t>example</a:t>
            </a:r>
            <a:endParaRPr lang="zh-CN" altLang="en-US" dirty="0"/>
          </a:p>
          <a:p>
            <a:endParaRPr lang="zh-CN" altLang="en-US" dirty="0"/>
          </a:p>
        </p:txBody>
      </p:sp>
    </p:spTree>
    <p:extLst>
      <p:ext uri="{BB962C8B-B14F-4D97-AF65-F5344CB8AC3E}">
        <p14:creationId xmlns:p14="http://schemas.microsoft.com/office/powerpoint/2010/main" val="21870447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pic>
        <p:nvPicPr>
          <p:cNvPr id="6" name="内容占位符 5"/>
          <p:cNvPicPr>
            <a:picLocks noGrp="1" noChangeAspect="1"/>
          </p:cNvPicPr>
          <p:nvPr>
            <p:ph sz="half" idx="2"/>
          </p:nvPr>
        </p:nvPicPr>
        <p:blipFill>
          <a:blip r:embed="rId2"/>
          <a:stretch>
            <a:fillRect/>
          </a:stretch>
        </p:blipFill>
        <p:spPr>
          <a:xfrm>
            <a:off x="8135937" y="3148012"/>
            <a:ext cx="1609725" cy="1628775"/>
          </a:xfrm>
          <a:prstGeom prst="rect">
            <a:avLst/>
          </a:prstGeom>
        </p:spPr>
      </p:pic>
      <p:pic>
        <p:nvPicPr>
          <p:cNvPr id="9" name="内容占位符 8"/>
          <p:cNvPicPr>
            <a:picLocks noGrp="1" noChangeAspect="1"/>
          </p:cNvPicPr>
          <p:nvPr>
            <p:ph sz="half" idx="1"/>
          </p:nvPr>
        </p:nvPicPr>
        <p:blipFill>
          <a:blip r:embed="rId3"/>
          <a:stretch>
            <a:fillRect/>
          </a:stretch>
        </p:blipFill>
        <p:spPr>
          <a:xfrm>
            <a:off x="1342349" y="1905000"/>
            <a:ext cx="4630502" cy="4114800"/>
          </a:xfrm>
          <a:prstGeom prst="rect">
            <a:avLst/>
          </a:prstGeom>
        </p:spPr>
      </p:pic>
    </p:spTree>
    <p:extLst>
      <p:ext uri="{BB962C8B-B14F-4D97-AF65-F5344CB8AC3E}">
        <p14:creationId xmlns:p14="http://schemas.microsoft.com/office/powerpoint/2010/main" val="112577534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特殊效果</a:t>
            </a:r>
          </a:p>
        </p:txBody>
      </p:sp>
      <p:pic>
        <p:nvPicPr>
          <p:cNvPr id="6" name="内容占位符 5"/>
          <p:cNvPicPr>
            <a:picLocks noGrp="1" noChangeAspect="1"/>
          </p:cNvPicPr>
          <p:nvPr>
            <p:ph sz="half" idx="2"/>
          </p:nvPr>
        </p:nvPicPr>
        <p:blipFill>
          <a:blip r:embed="rId2"/>
          <a:stretch>
            <a:fillRect/>
          </a:stretch>
        </p:blipFill>
        <p:spPr>
          <a:xfrm>
            <a:off x="8088312" y="3095625"/>
            <a:ext cx="1704975" cy="1733550"/>
          </a:xfrm>
          <a:prstGeom prst="rect">
            <a:avLst/>
          </a:prstGeom>
        </p:spPr>
      </p:pic>
      <p:pic>
        <p:nvPicPr>
          <p:cNvPr id="8" name="内容占位符 7"/>
          <p:cNvPicPr>
            <a:picLocks noGrp="1" noChangeAspect="1"/>
          </p:cNvPicPr>
          <p:nvPr>
            <p:ph sz="half" idx="1"/>
          </p:nvPr>
        </p:nvPicPr>
        <p:blipFill>
          <a:blip r:embed="rId3"/>
          <a:stretch>
            <a:fillRect/>
          </a:stretch>
        </p:blipFill>
        <p:spPr>
          <a:xfrm>
            <a:off x="1117600" y="2082089"/>
            <a:ext cx="5080000" cy="3760622"/>
          </a:xfrm>
          <a:prstGeom prst="rect">
            <a:avLst/>
          </a:prstGeom>
        </p:spPr>
      </p:pic>
    </p:spTree>
    <p:extLst>
      <p:ext uri="{BB962C8B-B14F-4D97-AF65-F5344CB8AC3E}">
        <p14:creationId xmlns:p14="http://schemas.microsoft.com/office/powerpoint/2010/main" val="421539248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音频</a:t>
            </a:r>
            <a:endParaRPr lang="en-US" altLang="zh-CN" dirty="0"/>
          </a:p>
        </p:txBody>
      </p:sp>
    </p:spTree>
    <p:extLst>
      <p:ext uri="{BB962C8B-B14F-4D97-AF65-F5344CB8AC3E}">
        <p14:creationId xmlns:p14="http://schemas.microsoft.com/office/powerpoint/2010/main" val="312492517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2"/>
          <p:cNvSpPr>
            <a:spLocks noGrp="1" noChangeArrowheads="1"/>
          </p:cNvSpPr>
          <p:nvPr>
            <p:ph type="title"/>
          </p:nvPr>
        </p:nvSpPr>
        <p:spPr/>
        <p:txBody>
          <a:bodyPr/>
          <a:lstStyle/>
          <a:p>
            <a:r>
              <a:rPr lang="zh-CN" altLang="en-US"/>
              <a:t>音频</a:t>
            </a:r>
          </a:p>
        </p:txBody>
      </p:sp>
      <p:sp>
        <p:nvSpPr>
          <p:cNvPr id="1265667"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smtClean="0"/>
              <a:t>声音类别分类</a:t>
            </a:r>
            <a:endParaRPr lang="en-US" altLang="zh-CN" dirty="0"/>
          </a:p>
          <a:p>
            <a:pPr lvl="1"/>
            <a:r>
              <a:rPr lang="zh-CN" altLang="en-US" dirty="0"/>
              <a:t>纯音乐</a:t>
            </a:r>
          </a:p>
          <a:p>
            <a:pPr lvl="1"/>
            <a:r>
              <a:rPr lang="zh-CN" altLang="en-US" dirty="0"/>
              <a:t>带人声的音频</a:t>
            </a:r>
          </a:p>
          <a:p>
            <a:pPr lvl="2"/>
            <a:r>
              <a:rPr lang="zh-CN" altLang="en-US" dirty="0"/>
              <a:t>声乐</a:t>
            </a:r>
          </a:p>
          <a:p>
            <a:pPr lvl="2"/>
            <a:r>
              <a:rPr lang="zh-CN" altLang="en-US" dirty="0"/>
              <a:t>朗诵</a:t>
            </a:r>
            <a:r>
              <a:rPr lang="en-US" altLang="zh-CN" dirty="0"/>
              <a:t>/</a:t>
            </a:r>
            <a:r>
              <a:rPr lang="zh-CN" altLang="en-US" dirty="0"/>
              <a:t>朗读</a:t>
            </a:r>
          </a:p>
          <a:p>
            <a:pPr lvl="2"/>
            <a:r>
              <a:rPr lang="zh-CN" altLang="en-US" dirty="0"/>
              <a:t>对白</a:t>
            </a:r>
            <a:r>
              <a:rPr lang="en-US" altLang="zh-CN" dirty="0"/>
              <a:t>(</a:t>
            </a:r>
            <a:r>
              <a:rPr lang="zh-CN" altLang="en-US" dirty="0"/>
              <a:t>带背景噪音</a:t>
            </a:r>
            <a:r>
              <a:rPr lang="en-US" altLang="zh-CN" dirty="0"/>
              <a:t>)</a:t>
            </a:r>
          </a:p>
          <a:p>
            <a:pPr lvl="1"/>
            <a:r>
              <a:rPr lang="zh-CN" altLang="en-US" dirty="0"/>
              <a:t>拟真声音</a:t>
            </a:r>
          </a:p>
          <a:p>
            <a:r>
              <a:rPr lang="zh-CN" altLang="en-US" dirty="0" smtClean="0"/>
              <a:t>播放形式</a:t>
            </a:r>
            <a:endParaRPr lang="en-US" altLang="zh-CN" dirty="0" smtClean="0"/>
          </a:p>
          <a:p>
            <a:pPr lvl="1"/>
            <a:r>
              <a:rPr lang="zh-CN" altLang="en-US" dirty="0" smtClean="0"/>
              <a:t>流式</a:t>
            </a:r>
            <a:r>
              <a:rPr lang="zh-CN" altLang="en-US" dirty="0"/>
              <a:t>与非流式</a:t>
            </a:r>
          </a:p>
        </p:txBody>
      </p:sp>
      <p:sp>
        <p:nvSpPr>
          <p:cNvPr id="2" name="内容占位符 1"/>
          <p:cNvSpPr>
            <a:spLocks noGrp="1"/>
          </p:cNvSpPr>
          <p:nvPr>
            <p:ph sz="half" idx="2"/>
          </p:nvPr>
        </p:nvSpPr>
        <p:spPr/>
        <p:txBody>
          <a:bodyPr/>
          <a:lstStyle/>
          <a:p>
            <a:r>
              <a:rPr lang="zh-CN" altLang="en-US" dirty="0" smtClean="0"/>
              <a:t>声道</a:t>
            </a:r>
            <a:endParaRPr lang="en-US" altLang="zh-CN" dirty="0" smtClean="0"/>
          </a:p>
          <a:p>
            <a:pPr lvl="1"/>
            <a:r>
              <a:rPr lang="zh-CN" altLang="en-US" dirty="0" smtClean="0"/>
              <a:t>单声道（</a:t>
            </a:r>
            <a:r>
              <a:rPr lang="en-US" altLang="zh-CN" dirty="0" err="1" smtClean="0"/>
              <a:t>momo</a:t>
            </a:r>
            <a:r>
              <a:rPr lang="zh-CN" altLang="en-US" dirty="0" smtClean="0"/>
              <a:t>）</a:t>
            </a:r>
            <a:endParaRPr lang="en-US" altLang="zh-CN" dirty="0" smtClean="0"/>
          </a:p>
          <a:p>
            <a:pPr lvl="1"/>
            <a:r>
              <a:rPr lang="zh-CN" altLang="en-US" dirty="0" smtClean="0"/>
              <a:t>双声道（</a:t>
            </a:r>
            <a:r>
              <a:rPr lang="en-US" altLang="zh-CN" dirty="0" smtClean="0"/>
              <a:t>stereo</a:t>
            </a:r>
            <a:r>
              <a:rPr lang="zh-CN" altLang="en-US" dirty="0" smtClean="0"/>
              <a:t>，立体声）</a:t>
            </a:r>
            <a:endParaRPr lang="en-US" altLang="zh-CN" dirty="0" smtClean="0"/>
          </a:p>
          <a:p>
            <a:pPr lvl="1"/>
            <a:r>
              <a:rPr lang="zh-CN" altLang="en-US" dirty="0" smtClean="0"/>
              <a:t>多声道</a:t>
            </a:r>
            <a:endParaRPr lang="en-US" altLang="zh-CN" dirty="0" smtClean="0"/>
          </a:p>
          <a:p>
            <a:pPr lvl="2"/>
            <a:r>
              <a:rPr lang="en-US" altLang="zh-CN" dirty="0" smtClean="0"/>
              <a:t>5.1</a:t>
            </a:r>
          </a:p>
          <a:p>
            <a:pPr lvl="2"/>
            <a:r>
              <a:rPr lang="en-US" altLang="zh-CN" dirty="0" smtClean="0"/>
              <a:t>7.1</a:t>
            </a:r>
            <a:endParaRPr lang="zh-CN" altLang="en-US" dirty="0"/>
          </a:p>
        </p:txBody>
      </p:sp>
    </p:spTree>
    <p:extLst>
      <p:ext uri="{BB962C8B-B14F-4D97-AF65-F5344CB8AC3E}">
        <p14:creationId xmlns:p14="http://schemas.microsoft.com/office/powerpoint/2010/main" val="289326026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2"/>
          <p:cNvSpPr>
            <a:spLocks noGrp="1" noChangeArrowheads="1"/>
          </p:cNvSpPr>
          <p:nvPr>
            <p:ph type="title"/>
          </p:nvPr>
        </p:nvSpPr>
        <p:spPr/>
        <p:txBody>
          <a:bodyPr/>
          <a:lstStyle/>
          <a:p>
            <a:r>
              <a:rPr lang="zh-CN" altLang="en-US"/>
              <a:t>音频</a:t>
            </a:r>
          </a:p>
        </p:txBody>
      </p:sp>
      <p:sp>
        <p:nvSpPr>
          <p:cNvPr id="126771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与声音效果以及文件大小相关</a:t>
            </a:r>
            <a:r>
              <a:rPr lang="zh-CN" altLang="en-US" dirty="0" smtClean="0"/>
              <a:t>因素</a:t>
            </a:r>
            <a:endParaRPr lang="en-US" altLang="zh-CN" dirty="0"/>
          </a:p>
          <a:p>
            <a:pPr lvl="1"/>
            <a:r>
              <a:rPr lang="zh-CN" altLang="en-US" dirty="0" smtClean="0"/>
              <a:t>采样频率</a:t>
            </a:r>
            <a:r>
              <a:rPr lang="zh-CN" altLang="en-US" dirty="0"/>
              <a:t>，</a:t>
            </a:r>
            <a:r>
              <a:rPr lang="zh-CN" altLang="en-US" dirty="0" smtClean="0"/>
              <a:t>一般</a:t>
            </a:r>
            <a:r>
              <a:rPr lang="zh-CN" altLang="en-US" dirty="0"/>
              <a:t>以</a:t>
            </a:r>
            <a:r>
              <a:rPr lang="en-US" altLang="zh-CN" dirty="0"/>
              <a:t>kHz</a:t>
            </a:r>
            <a:r>
              <a:rPr lang="zh-CN" altLang="en-US" dirty="0"/>
              <a:t>为单位</a:t>
            </a:r>
          </a:p>
          <a:p>
            <a:pPr lvl="1"/>
            <a:r>
              <a:rPr lang="zh-CN" altLang="en-US" dirty="0"/>
              <a:t>存储</a:t>
            </a:r>
            <a:r>
              <a:rPr lang="zh-CN" altLang="en-US" dirty="0" smtClean="0"/>
              <a:t>格式</a:t>
            </a:r>
            <a:r>
              <a:rPr lang="zh-CN" altLang="en-US" dirty="0"/>
              <a:t>，</a:t>
            </a:r>
            <a:r>
              <a:rPr lang="zh-CN" altLang="en-US" dirty="0" smtClean="0"/>
              <a:t>一般</a:t>
            </a:r>
            <a:r>
              <a:rPr lang="zh-CN" altLang="en-US" dirty="0"/>
              <a:t>为</a:t>
            </a:r>
            <a:r>
              <a:rPr lang="en-US" altLang="zh-CN" dirty="0" smtClean="0"/>
              <a:t>8</a:t>
            </a:r>
            <a:r>
              <a:rPr lang="zh-CN" altLang="en-US" dirty="0" smtClean="0"/>
              <a:t>、</a:t>
            </a:r>
            <a:r>
              <a:rPr lang="en-US" altLang="zh-CN" dirty="0" smtClean="0"/>
              <a:t>16</a:t>
            </a:r>
            <a:r>
              <a:rPr lang="zh-CN" altLang="en-US" dirty="0" smtClean="0"/>
              <a:t>、</a:t>
            </a:r>
            <a:r>
              <a:rPr lang="en-US" altLang="zh-CN" dirty="0" smtClean="0"/>
              <a:t>24</a:t>
            </a:r>
            <a:r>
              <a:rPr lang="zh-CN" altLang="en-US" dirty="0" smtClean="0"/>
              <a:t>、</a:t>
            </a:r>
            <a:r>
              <a:rPr lang="en-US" altLang="zh-CN" dirty="0" smtClean="0"/>
              <a:t>32</a:t>
            </a:r>
            <a:r>
              <a:rPr lang="zh-CN" altLang="en-US" dirty="0"/>
              <a:t>位比特</a:t>
            </a:r>
          </a:p>
          <a:p>
            <a:pPr lvl="1"/>
            <a:r>
              <a:rPr lang="zh-CN" altLang="en-US" dirty="0"/>
              <a:t>压缩算法</a:t>
            </a:r>
          </a:p>
          <a:p>
            <a:r>
              <a:rPr lang="zh-CN" altLang="en-US" dirty="0"/>
              <a:t>随采样频率下降以及存储位数的</a:t>
            </a:r>
            <a:r>
              <a:rPr lang="zh-CN" altLang="en-US" dirty="0" smtClean="0"/>
              <a:t>减少，效果</a:t>
            </a:r>
            <a:r>
              <a:rPr lang="zh-CN" altLang="en-US" dirty="0"/>
              <a:t>急剧</a:t>
            </a:r>
            <a:r>
              <a:rPr lang="zh-CN" altLang="en-US" dirty="0" smtClean="0"/>
              <a:t>下降</a:t>
            </a:r>
            <a:r>
              <a:rPr lang="zh-CN" altLang="en-US" dirty="0"/>
              <a:t>（</a:t>
            </a:r>
            <a:r>
              <a:rPr lang="zh-CN" altLang="en-US" dirty="0" smtClean="0"/>
              <a:t>与</a:t>
            </a:r>
            <a:r>
              <a:rPr lang="zh-CN" altLang="en-US" dirty="0"/>
              <a:t>图像</a:t>
            </a:r>
            <a:r>
              <a:rPr lang="zh-CN" altLang="en-US" dirty="0" smtClean="0"/>
              <a:t>不同</a:t>
            </a:r>
            <a:r>
              <a:rPr lang="zh-CN" altLang="en-US" dirty="0"/>
              <a:t>）</a:t>
            </a:r>
            <a:endParaRPr lang="en-US" altLang="zh-CN" dirty="0"/>
          </a:p>
        </p:txBody>
      </p:sp>
    </p:spTree>
    <p:extLst>
      <p:ext uri="{BB962C8B-B14F-4D97-AF65-F5344CB8AC3E}">
        <p14:creationId xmlns:p14="http://schemas.microsoft.com/office/powerpoint/2010/main" val="3079487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object</a:t>
            </a:r>
            <a:r>
              <a:rPr lang="zh-CN" altLang="en-US" dirty="0"/>
              <a:t>元素</a:t>
            </a:r>
          </a:p>
        </p:txBody>
      </p:sp>
      <p:pic>
        <p:nvPicPr>
          <p:cNvPr id="4" name="内容占位符 3"/>
          <p:cNvPicPr>
            <a:picLocks noGrp="1" noChangeAspect="1"/>
          </p:cNvPicPr>
          <p:nvPr>
            <p:ph idx="1"/>
          </p:nvPr>
        </p:nvPicPr>
        <p:blipFill>
          <a:blip r:embed="rId2"/>
          <a:stretch>
            <a:fillRect/>
          </a:stretch>
        </p:blipFill>
        <p:spPr>
          <a:xfrm>
            <a:off x="1575543" y="1905000"/>
            <a:ext cx="9447313" cy="4114800"/>
          </a:xfrm>
          <a:prstGeom prst="rect">
            <a:avLst/>
          </a:prstGeom>
        </p:spPr>
      </p:pic>
    </p:spTree>
    <p:extLst>
      <p:ext uri="{BB962C8B-B14F-4D97-AF65-F5344CB8AC3E}">
        <p14:creationId xmlns:p14="http://schemas.microsoft.com/office/powerpoint/2010/main" val="24439854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5906" name="Rectangle 2"/>
          <p:cNvSpPr>
            <a:spLocks noGrp="1" noChangeArrowheads="1"/>
          </p:cNvSpPr>
          <p:nvPr>
            <p:ph type="title"/>
          </p:nvPr>
        </p:nvSpPr>
        <p:spPr/>
        <p:txBody>
          <a:bodyPr/>
          <a:lstStyle/>
          <a:p>
            <a:r>
              <a:rPr lang="zh-CN" altLang="en-US"/>
              <a:t>常见音频格式</a:t>
            </a:r>
          </a:p>
        </p:txBody>
      </p:sp>
      <p:sp>
        <p:nvSpPr>
          <p:cNvPr id="127590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MIDI</a:t>
            </a:r>
            <a:endParaRPr lang="en-US" altLang="zh-CN" dirty="0"/>
          </a:p>
          <a:p>
            <a:pPr lvl="1"/>
            <a:r>
              <a:rPr lang="zh-CN" altLang="en-US" dirty="0"/>
              <a:t>乐器数字接口</a:t>
            </a:r>
            <a:r>
              <a:rPr lang="en-US" altLang="zh-CN" dirty="0"/>
              <a:t>(Musical Instrument Digital Interface)</a:t>
            </a:r>
            <a:r>
              <a:rPr lang="zh-CN" altLang="en-US" dirty="0"/>
              <a:t>的缩写</a:t>
            </a:r>
          </a:p>
          <a:p>
            <a:pPr lvl="1"/>
            <a:r>
              <a:rPr lang="zh-CN" altLang="en-US" dirty="0"/>
              <a:t>为一种标准的串行通信协议</a:t>
            </a:r>
            <a:r>
              <a:rPr lang="en-US" altLang="zh-CN" dirty="0"/>
              <a:t>,</a:t>
            </a:r>
            <a:r>
              <a:rPr lang="zh-CN" altLang="en-US" dirty="0"/>
              <a:t>仅存储演奏信息</a:t>
            </a:r>
            <a:r>
              <a:rPr lang="en-US" altLang="zh-CN" dirty="0"/>
              <a:t>(</a:t>
            </a:r>
            <a:r>
              <a:rPr lang="zh-CN" altLang="en-US" smtClean="0"/>
              <a:t>也就是说</a:t>
            </a:r>
            <a:r>
              <a:rPr lang="zh-CN" altLang="en-US" dirty="0"/>
              <a:t>，</a:t>
            </a:r>
            <a:r>
              <a:rPr lang="zh-CN" altLang="en-US" smtClean="0"/>
              <a:t>不能</a:t>
            </a:r>
            <a:r>
              <a:rPr lang="zh-CN" altLang="en-US" dirty="0"/>
              <a:t>含人声</a:t>
            </a:r>
            <a:r>
              <a:rPr lang="en-US" altLang="zh-CN" dirty="0" smtClean="0"/>
              <a:t>)</a:t>
            </a:r>
            <a:r>
              <a:rPr lang="zh-CN" altLang="en-US" dirty="0" smtClean="0"/>
              <a:t>，播放</a:t>
            </a:r>
            <a:r>
              <a:rPr lang="zh-CN" altLang="en-US" dirty="0"/>
              <a:t>效果取决于用户机器配置</a:t>
            </a:r>
          </a:p>
          <a:p>
            <a:pPr lvl="1"/>
            <a:r>
              <a:rPr lang="zh-CN" altLang="en-US" dirty="0"/>
              <a:t>定义有两种</a:t>
            </a:r>
            <a:r>
              <a:rPr lang="zh-CN" altLang="en-US" dirty="0" smtClean="0"/>
              <a:t>格式</a:t>
            </a:r>
            <a:endParaRPr lang="en-US" altLang="zh-CN" dirty="0"/>
          </a:p>
          <a:p>
            <a:pPr lvl="2"/>
            <a:r>
              <a:rPr lang="zh-CN" altLang="en-US" dirty="0"/>
              <a:t>通用</a:t>
            </a:r>
            <a:r>
              <a:rPr lang="en-US" altLang="zh-CN" dirty="0"/>
              <a:t>MIDI(General MIDI)</a:t>
            </a:r>
          </a:p>
          <a:p>
            <a:pPr lvl="2"/>
            <a:r>
              <a:rPr lang="zh-CN" altLang="en-US" dirty="0"/>
              <a:t>标准</a:t>
            </a:r>
            <a:r>
              <a:rPr lang="en-US" altLang="zh-CN" dirty="0"/>
              <a:t>MIDI</a:t>
            </a:r>
            <a:r>
              <a:rPr lang="zh-CN" altLang="en-US" dirty="0"/>
              <a:t>文件</a:t>
            </a:r>
            <a:r>
              <a:rPr lang="en-US" altLang="zh-CN" dirty="0"/>
              <a:t>(Standard MIDI File, SMF)</a:t>
            </a:r>
          </a:p>
        </p:txBody>
      </p:sp>
    </p:spTree>
    <p:extLst>
      <p:ext uri="{BB962C8B-B14F-4D97-AF65-F5344CB8AC3E}">
        <p14:creationId xmlns:p14="http://schemas.microsoft.com/office/powerpoint/2010/main" val="22251512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ChangeArrowheads="1"/>
          </p:cNvSpPr>
          <p:nvPr>
            <p:ph type="title"/>
          </p:nvPr>
        </p:nvSpPr>
        <p:spPr/>
        <p:txBody>
          <a:bodyPr/>
          <a:lstStyle/>
          <a:p>
            <a:r>
              <a:rPr lang="zh-CN" altLang="en-US"/>
              <a:t>常见音频格式</a:t>
            </a:r>
          </a:p>
        </p:txBody>
      </p:sp>
      <p:sp>
        <p:nvSpPr>
          <p:cNvPr id="126873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sym typeface="Symbol" pitchFamily="18" charset="2"/>
              </a:rPr>
              <a:t>-Law(AU</a:t>
            </a:r>
            <a:r>
              <a:rPr lang="en-US" altLang="zh-CN" dirty="0" smtClean="0">
                <a:sym typeface="Symbol" pitchFamily="18" charset="2"/>
              </a:rPr>
              <a:t>)</a:t>
            </a:r>
            <a:endParaRPr lang="en-US" altLang="zh-CN" dirty="0">
              <a:sym typeface="Symbol" pitchFamily="18" charset="2"/>
            </a:endParaRPr>
          </a:p>
          <a:p>
            <a:pPr lvl="1"/>
            <a:r>
              <a:rPr lang="en-US" altLang="zh-CN" dirty="0"/>
              <a:t>SUN</a:t>
            </a:r>
            <a:r>
              <a:rPr lang="zh-CN" altLang="en-US" dirty="0"/>
              <a:t>和</a:t>
            </a:r>
            <a:r>
              <a:rPr lang="en-US" altLang="zh-CN" dirty="0"/>
              <a:t>NeXT</a:t>
            </a:r>
            <a:r>
              <a:rPr lang="zh-CN" altLang="en-US" dirty="0"/>
              <a:t>公司标准</a:t>
            </a:r>
          </a:p>
          <a:p>
            <a:pPr lvl="1"/>
            <a:r>
              <a:rPr lang="zh-CN" altLang="en-US" dirty="0"/>
              <a:t>曾是</a:t>
            </a:r>
            <a:r>
              <a:rPr lang="en-US" altLang="zh-CN" dirty="0"/>
              <a:t>Internet</a:t>
            </a:r>
            <a:r>
              <a:rPr lang="zh-CN" altLang="en-US" dirty="0"/>
              <a:t>标准格式</a:t>
            </a:r>
          </a:p>
          <a:p>
            <a:pPr lvl="1"/>
            <a:r>
              <a:rPr lang="zh-CN" altLang="en-US" dirty="0"/>
              <a:t>后缀名为</a:t>
            </a:r>
            <a:r>
              <a:rPr lang="en-US" altLang="zh-CN" dirty="0"/>
              <a:t>.au</a:t>
            </a:r>
          </a:p>
          <a:p>
            <a:pPr lvl="1"/>
            <a:r>
              <a:rPr lang="en-US" altLang="zh-CN" dirty="0" smtClean="0"/>
              <a:t>8-bit</a:t>
            </a:r>
            <a:r>
              <a:rPr lang="zh-CN" altLang="en-US" dirty="0" smtClean="0"/>
              <a:t>，</a:t>
            </a:r>
            <a:r>
              <a:rPr lang="en-US" altLang="zh-CN" dirty="0" smtClean="0"/>
              <a:t>8kHz</a:t>
            </a:r>
            <a:endParaRPr lang="en-US" altLang="zh-CN" dirty="0"/>
          </a:p>
          <a:p>
            <a:r>
              <a:rPr lang="en-US" altLang="zh-CN" dirty="0" smtClean="0"/>
              <a:t>SND</a:t>
            </a:r>
            <a:endParaRPr lang="en-US" altLang="zh-CN" dirty="0"/>
          </a:p>
          <a:p>
            <a:pPr lvl="1"/>
            <a:r>
              <a:rPr lang="en-US" altLang="zh-CN" dirty="0"/>
              <a:t>Macintosh</a:t>
            </a:r>
            <a:r>
              <a:rPr lang="zh-CN" altLang="en-US" dirty="0"/>
              <a:t>专用格式</a:t>
            </a:r>
          </a:p>
        </p:txBody>
      </p:sp>
    </p:spTree>
    <p:extLst>
      <p:ext uri="{BB962C8B-B14F-4D97-AF65-F5344CB8AC3E}">
        <p14:creationId xmlns:p14="http://schemas.microsoft.com/office/powerpoint/2010/main" val="147255817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ChangeArrowheads="1"/>
          </p:cNvSpPr>
          <p:nvPr>
            <p:ph type="title"/>
          </p:nvPr>
        </p:nvSpPr>
        <p:spPr/>
        <p:txBody>
          <a:bodyPr/>
          <a:lstStyle/>
          <a:p>
            <a:r>
              <a:rPr lang="zh-CN" altLang="en-US"/>
              <a:t>常见音频格式</a:t>
            </a:r>
          </a:p>
        </p:txBody>
      </p:sp>
      <p:sp>
        <p:nvSpPr>
          <p:cNvPr id="127078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zh-CN" dirty="0" smtClean="0"/>
              <a:t>AIFF</a:t>
            </a:r>
            <a:endParaRPr lang="en-US" altLang="zh-CN" dirty="0"/>
          </a:p>
          <a:p>
            <a:pPr lvl="1">
              <a:lnSpc>
                <a:spcPct val="90000"/>
              </a:lnSpc>
            </a:pPr>
            <a:r>
              <a:rPr lang="zh-CN" altLang="en-US" dirty="0"/>
              <a:t>音频交换文件格式</a:t>
            </a:r>
            <a:r>
              <a:rPr lang="en-US" altLang="zh-CN" dirty="0"/>
              <a:t>(Audio Interchange File Format)</a:t>
            </a:r>
            <a:r>
              <a:rPr lang="zh-CN" altLang="en-US" dirty="0"/>
              <a:t>缩写</a:t>
            </a:r>
          </a:p>
          <a:p>
            <a:pPr lvl="1">
              <a:lnSpc>
                <a:spcPct val="90000"/>
              </a:lnSpc>
            </a:pPr>
            <a:r>
              <a:rPr lang="en-US" altLang="zh-CN" dirty="0"/>
              <a:t>Apple</a:t>
            </a:r>
            <a:r>
              <a:rPr lang="zh-CN" altLang="en-US" dirty="0"/>
              <a:t>和</a:t>
            </a:r>
            <a:r>
              <a:rPr lang="en-US" altLang="zh-CN" dirty="0"/>
              <a:t>SGI</a:t>
            </a:r>
            <a:r>
              <a:rPr lang="zh-CN" altLang="en-US" dirty="0"/>
              <a:t>标准</a:t>
            </a:r>
          </a:p>
          <a:p>
            <a:pPr lvl="1">
              <a:lnSpc>
                <a:spcPct val="90000"/>
              </a:lnSpc>
            </a:pPr>
            <a:r>
              <a:rPr lang="zh-CN" altLang="en-US" dirty="0"/>
              <a:t>后缀名为</a:t>
            </a:r>
            <a:r>
              <a:rPr lang="en-US" altLang="zh-CN" dirty="0"/>
              <a:t>.</a:t>
            </a:r>
            <a:r>
              <a:rPr lang="en-US" altLang="zh-CN" dirty="0" err="1"/>
              <a:t>aiff</a:t>
            </a:r>
            <a:r>
              <a:rPr lang="zh-CN" altLang="en-US" dirty="0"/>
              <a:t>或者</a:t>
            </a:r>
            <a:r>
              <a:rPr lang="en-US" altLang="zh-CN" dirty="0"/>
              <a:t>.</a:t>
            </a:r>
            <a:r>
              <a:rPr lang="en-US" altLang="zh-CN" dirty="0" err="1"/>
              <a:t>aif</a:t>
            </a:r>
            <a:endParaRPr lang="en-US" altLang="zh-CN" dirty="0"/>
          </a:p>
          <a:p>
            <a:pPr lvl="1">
              <a:lnSpc>
                <a:spcPct val="90000"/>
              </a:lnSpc>
            </a:pPr>
            <a:r>
              <a:rPr lang="en-US" altLang="zh-CN" dirty="0"/>
              <a:t>8-bit</a:t>
            </a:r>
            <a:r>
              <a:rPr lang="zh-CN" altLang="en-US" dirty="0"/>
              <a:t>或者</a:t>
            </a:r>
            <a:r>
              <a:rPr lang="en-US" altLang="zh-CN" dirty="0"/>
              <a:t>16-bit,</a:t>
            </a:r>
            <a:r>
              <a:rPr lang="zh-CN" altLang="en-US" dirty="0"/>
              <a:t>单声道或者立体声</a:t>
            </a:r>
          </a:p>
          <a:p>
            <a:pPr lvl="1">
              <a:lnSpc>
                <a:spcPct val="90000"/>
              </a:lnSpc>
            </a:pPr>
            <a:r>
              <a:rPr lang="zh-CN" altLang="en-US" dirty="0"/>
              <a:t>使用</a:t>
            </a:r>
            <a:r>
              <a:rPr lang="en-US" altLang="zh-CN" dirty="0"/>
              <a:t>Macintosh</a:t>
            </a:r>
            <a:r>
              <a:rPr lang="zh-CN" altLang="en-US" dirty="0"/>
              <a:t>音频压缩</a:t>
            </a:r>
            <a:r>
              <a:rPr lang="en-US" altLang="zh-CN" dirty="0"/>
              <a:t>/</a:t>
            </a:r>
            <a:r>
              <a:rPr lang="zh-CN" altLang="en-US" dirty="0"/>
              <a:t>扩展</a:t>
            </a:r>
            <a:r>
              <a:rPr lang="en-US" altLang="zh-CN" dirty="0"/>
              <a:t>(Macintosh Audio Compression/</a:t>
            </a:r>
            <a:r>
              <a:rPr lang="en-US" altLang="zh-CN" dirty="0" err="1"/>
              <a:t>Expansion,MACE</a:t>
            </a:r>
            <a:r>
              <a:rPr lang="en-US" altLang="zh-CN" dirty="0"/>
              <a:t>);</a:t>
            </a:r>
            <a:r>
              <a:rPr lang="zh-CN" altLang="en-US" dirty="0"/>
              <a:t>内建两种压缩比</a:t>
            </a:r>
            <a:r>
              <a:rPr lang="en-US" altLang="zh-CN" dirty="0"/>
              <a:t>, MACE3,3:1; MACE6,6:1</a:t>
            </a:r>
          </a:p>
          <a:p>
            <a:pPr lvl="1">
              <a:lnSpc>
                <a:spcPct val="90000"/>
              </a:lnSpc>
            </a:pPr>
            <a:r>
              <a:rPr lang="zh-CN" altLang="en-US" dirty="0"/>
              <a:t>通常限于</a:t>
            </a:r>
            <a:r>
              <a:rPr lang="en-US" altLang="zh-CN" dirty="0"/>
              <a:t>Macintosh</a:t>
            </a:r>
          </a:p>
        </p:txBody>
      </p:sp>
    </p:spTree>
    <p:extLst>
      <p:ext uri="{BB962C8B-B14F-4D97-AF65-F5344CB8AC3E}">
        <p14:creationId xmlns:p14="http://schemas.microsoft.com/office/powerpoint/2010/main" val="40211976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Grp="1" noChangeArrowheads="1"/>
          </p:cNvSpPr>
          <p:nvPr>
            <p:ph type="title"/>
          </p:nvPr>
        </p:nvSpPr>
        <p:spPr/>
        <p:txBody>
          <a:bodyPr/>
          <a:lstStyle/>
          <a:p>
            <a:r>
              <a:rPr lang="zh-CN" altLang="en-US"/>
              <a:t>常见音频格式</a:t>
            </a:r>
          </a:p>
        </p:txBody>
      </p:sp>
      <p:sp>
        <p:nvSpPr>
          <p:cNvPr id="1271811" name="Rectangle 3" descr="Rectangle: Click to edit Master text styles&#10;Second level&#10;Third level&#10;Fourth level&#10;Fifth level"/>
          <p:cNvSpPr>
            <a:spLocks noGrp="1" noChangeArrowheads="1"/>
          </p:cNvSpPr>
          <p:nvPr>
            <p:ph idx="1"/>
          </p:nvPr>
        </p:nvSpPr>
        <p:spPr/>
        <p:txBody>
          <a:bodyPr/>
          <a:lstStyle/>
          <a:p>
            <a:r>
              <a:rPr lang="en-US" altLang="zh-CN" dirty="0" smtClean="0"/>
              <a:t>WAV</a:t>
            </a:r>
            <a:endParaRPr lang="en-US" altLang="zh-CN" dirty="0"/>
          </a:p>
          <a:p>
            <a:pPr lvl="1"/>
            <a:r>
              <a:rPr lang="en-US" altLang="zh-CN" dirty="0"/>
              <a:t>Microsoft</a:t>
            </a:r>
            <a:r>
              <a:rPr lang="zh-CN" altLang="en-US" dirty="0"/>
              <a:t>和</a:t>
            </a:r>
            <a:r>
              <a:rPr lang="en-US" altLang="zh-CN" dirty="0"/>
              <a:t>IBM</a:t>
            </a:r>
            <a:r>
              <a:rPr lang="zh-CN" altLang="en-US" dirty="0"/>
              <a:t>联合开发</a:t>
            </a:r>
          </a:p>
          <a:p>
            <a:pPr lvl="1"/>
            <a:r>
              <a:rPr lang="en-US" altLang="zh-CN" dirty="0"/>
              <a:t>Windows</a:t>
            </a:r>
            <a:r>
              <a:rPr lang="zh-CN" altLang="en-US" dirty="0"/>
              <a:t>内建格式</a:t>
            </a:r>
            <a:r>
              <a:rPr lang="en-US" altLang="zh-CN" dirty="0"/>
              <a:t>,</a:t>
            </a:r>
            <a:r>
              <a:rPr lang="zh-CN" altLang="en-US" dirty="0"/>
              <a:t>并不真正跨平台</a:t>
            </a:r>
          </a:p>
          <a:p>
            <a:pPr lvl="1"/>
            <a:r>
              <a:rPr lang="zh-CN" altLang="en-US" dirty="0"/>
              <a:t>多种采样与压缩</a:t>
            </a:r>
            <a:r>
              <a:rPr lang="zh-CN" altLang="en-US" dirty="0" smtClean="0"/>
              <a:t>方案，一般为</a:t>
            </a:r>
            <a:r>
              <a:rPr lang="en-US" altLang="zh-CN" dirty="0"/>
              <a:t>44.1K</a:t>
            </a:r>
            <a:r>
              <a:rPr lang="zh-CN" altLang="en-US" dirty="0"/>
              <a:t>的采样频率，速率</a:t>
            </a:r>
            <a:r>
              <a:rPr lang="en-US" altLang="zh-CN" dirty="0"/>
              <a:t>88K/</a:t>
            </a:r>
            <a:r>
              <a:rPr lang="zh-CN" altLang="en-US" dirty="0"/>
              <a:t>秒，</a:t>
            </a:r>
            <a:r>
              <a:rPr lang="en-US" altLang="zh-CN" dirty="0"/>
              <a:t>16</a:t>
            </a:r>
            <a:r>
              <a:rPr lang="zh-CN" altLang="en-US" dirty="0"/>
              <a:t>位</a:t>
            </a:r>
          </a:p>
          <a:p>
            <a:pPr lvl="1"/>
            <a:r>
              <a:rPr lang="zh-CN" altLang="en-US" dirty="0"/>
              <a:t>音质</a:t>
            </a:r>
            <a:r>
              <a:rPr lang="zh-CN" altLang="en-US" dirty="0" smtClean="0"/>
              <a:t>较好，可媲美</a:t>
            </a:r>
            <a:r>
              <a:rPr lang="en-US" altLang="zh-CN" dirty="0" smtClean="0"/>
              <a:t>CD</a:t>
            </a:r>
          </a:p>
          <a:p>
            <a:r>
              <a:rPr lang="en-US" altLang="zh-CN" dirty="0" smtClean="0"/>
              <a:t>QuickTime</a:t>
            </a:r>
            <a:endParaRPr lang="en-US" altLang="zh-CN" dirty="0"/>
          </a:p>
          <a:p>
            <a:pPr lvl="1"/>
            <a:r>
              <a:rPr lang="en-US" altLang="zh-CN" dirty="0"/>
              <a:t>Apple</a:t>
            </a:r>
          </a:p>
          <a:p>
            <a:pPr lvl="1"/>
            <a:r>
              <a:rPr lang="zh-CN" altLang="en-US" dirty="0"/>
              <a:t>后缀名为</a:t>
            </a:r>
            <a:r>
              <a:rPr lang="en-US" altLang="zh-CN" dirty="0"/>
              <a:t>.</a:t>
            </a:r>
            <a:r>
              <a:rPr lang="en-US" altLang="zh-CN" dirty="0" err="1"/>
              <a:t>qt</a:t>
            </a:r>
            <a:r>
              <a:rPr lang="zh-CN" altLang="en-US" dirty="0"/>
              <a:t>或者</a:t>
            </a:r>
            <a:r>
              <a:rPr lang="en-US" altLang="zh-CN" dirty="0"/>
              <a:t>.</a:t>
            </a:r>
            <a:r>
              <a:rPr lang="en-US" altLang="zh-CN" dirty="0" err="1"/>
              <a:t>mov</a:t>
            </a:r>
            <a:endParaRPr lang="en-US" altLang="zh-CN" dirty="0"/>
          </a:p>
          <a:p>
            <a:pPr lvl="1"/>
            <a:r>
              <a:rPr lang="zh-CN" altLang="en-US" dirty="0"/>
              <a:t>易于与其他媒体同步</a:t>
            </a:r>
          </a:p>
          <a:p>
            <a:pPr marL="0" indent="0">
              <a:buNone/>
            </a:pPr>
            <a:endParaRPr lang="zh-CN" altLang="en-US" dirty="0"/>
          </a:p>
        </p:txBody>
      </p:sp>
    </p:spTree>
    <p:extLst>
      <p:ext uri="{BB962C8B-B14F-4D97-AF65-F5344CB8AC3E}">
        <p14:creationId xmlns:p14="http://schemas.microsoft.com/office/powerpoint/2010/main" val="127664760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2"/>
          <p:cNvSpPr>
            <a:spLocks noGrp="1" noChangeArrowheads="1"/>
          </p:cNvSpPr>
          <p:nvPr>
            <p:ph type="title"/>
          </p:nvPr>
        </p:nvSpPr>
        <p:spPr/>
        <p:txBody>
          <a:bodyPr/>
          <a:lstStyle/>
          <a:p>
            <a:r>
              <a:rPr lang="zh-CN" altLang="en-US" dirty="0"/>
              <a:t>常见音频格式</a:t>
            </a:r>
          </a:p>
        </p:txBody>
      </p:sp>
      <p:sp>
        <p:nvSpPr>
          <p:cNvPr id="127488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RealAudio</a:t>
            </a:r>
            <a:endParaRPr lang="en-US" altLang="zh-CN" dirty="0"/>
          </a:p>
          <a:p>
            <a:pPr lvl="1"/>
            <a:r>
              <a:rPr lang="en-US" altLang="zh-CN" dirty="0" err="1"/>
              <a:t>RealNetworks</a:t>
            </a:r>
            <a:endParaRPr lang="en-US" altLang="zh-CN" dirty="0"/>
          </a:p>
          <a:p>
            <a:pPr lvl="1"/>
            <a:r>
              <a:rPr lang="zh-CN" altLang="en-US" dirty="0"/>
              <a:t>后缀名为</a:t>
            </a:r>
            <a:r>
              <a:rPr lang="en-US" altLang="zh-CN" dirty="0"/>
              <a:t>.</a:t>
            </a:r>
            <a:r>
              <a:rPr lang="en-US" altLang="zh-CN" dirty="0" err="1"/>
              <a:t>ra</a:t>
            </a:r>
            <a:r>
              <a:rPr lang="zh-CN" altLang="en-US" dirty="0"/>
              <a:t>或者</a:t>
            </a:r>
            <a:r>
              <a:rPr lang="en-US" altLang="zh-CN" dirty="0"/>
              <a:t>.ram</a:t>
            </a:r>
          </a:p>
          <a:p>
            <a:pPr lvl="1"/>
            <a:r>
              <a:rPr lang="zh-CN" altLang="en-US" dirty="0"/>
              <a:t>可流式播放</a:t>
            </a:r>
            <a:r>
              <a:rPr lang="en-US" altLang="zh-CN" dirty="0"/>
              <a:t>,</a:t>
            </a:r>
            <a:r>
              <a:rPr lang="zh-CN" altLang="en-US" dirty="0"/>
              <a:t>也可非流式播放</a:t>
            </a:r>
          </a:p>
          <a:p>
            <a:r>
              <a:rPr lang="en-US" altLang="zh-CN" dirty="0" smtClean="0"/>
              <a:t>Shockwave/Flash </a:t>
            </a:r>
            <a:r>
              <a:rPr lang="en-US" altLang="zh-CN" dirty="0"/>
              <a:t>for Audio</a:t>
            </a:r>
          </a:p>
          <a:p>
            <a:pPr lvl="1"/>
            <a:r>
              <a:rPr lang="en-US" altLang="zh-CN" dirty="0" err="1" smtClean="0"/>
              <a:t>Micromedia</a:t>
            </a:r>
            <a:r>
              <a:rPr lang="en-US" altLang="zh-CN" dirty="0" smtClean="0"/>
              <a:t>/Adobe</a:t>
            </a:r>
            <a:endParaRPr lang="en-US" altLang="zh-CN" dirty="0"/>
          </a:p>
          <a:p>
            <a:pPr lvl="1"/>
            <a:r>
              <a:rPr lang="zh-CN" altLang="en-US" dirty="0"/>
              <a:t>后缀名为</a:t>
            </a:r>
            <a:r>
              <a:rPr lang="en-US" altLang="zh-CN" dirty="0"/>
              <a:t>.</a:t>
            </a:r>
            <a:r>
              <a:rPr lang="en-US" altLang="zh-CN" dirty="0" err="1"/>
              <a:t>swa</a:t>
            </a:r>
            <a:endParaRPr lang="en-US" altLang="zh-CN" dirty="0"/>
          </a:p>
        </p:txBody>
      </p:sp>
    </p:spTree>
    <p:extLst>
      <p:ext uri="{BB962C8B-B14F-4D97-AF65-F5344CB8AC3E}">
        <p14:creationId xmlns:p14="http://schemas.microsoft.com/office/powerpoint/2010/main" val="271470089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Grp="1" noChangeArrowheads="1"/>
          </p:cNvSpPr>
          <p:nvPr>
            <p:ph type="title"/>
          </p:nvPr>
        </p:nvSpPr>
        <p:spPr/>
        <p:txBody>
          <a:bodyPr/>
          <a:lstStyle/>
          <a:p>
            <a:r>
              <a:rPr lang="zh-CN" altLang="en-US" dirty="0"/>
              <a:t>常见音频格式</a:t>
            </a:r>
          </a:p>
        </p:txBody>
      </p:sp>
      <p:sp>
        <p:nvSpPr>
          <p:cNvPr id="127283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MPEG</a:t>
            </a:r>
            <a:endParaRPr lang="en-US" altLang="zh-CN" dirty="0"/>
          </a:p>
          <a:p>
            <a:pPr lvl="1"/>
            <a:r>
              <a:rPr lang="zh-CN" altLang="en-US" dirty="0"/>
              <a:t>运动图像专家组</a:t>
            </a:r>
            <a:r>
              <a:rPr lang="en-US" altLang="zh-CN" dirty="0"/>
              <a:t>(Motion/Moving </a:t>
            </a:r>
            <a:r>
              <a:rPr lang="en-US" altLang="zh-CN" dirty="0" err="1"/>
              <a:t>Pcitures</a:t>
            </a:r>
            <a:r>
              <a:rPr lang="en-US" altLang="zh-CN" dirty="0"/>
              <a:t> Experts Group)</a:t>
            </a:r>
            <a:r>
              <a:rPr lang="zh-CN" altLang="en-US" dirty="0"/>
              <a:t>的缩写</a:t>
            </a:r>
          </a:p>
          <a:p>
            <a:pPr lvl="1"/>
            <a:r>
              <a:rPr lang="en-US" altLang="zh-CN" dirty="0" smtClean="0"/>
              <a:t>MPEG-1</a:t>
            </a:r>
            <a:r>
              <a:rPr lang="zh-CN" altLang="en-US" dirty="0" smtClean="0"/>
              <a:t>的</a:t>
            </a:r>
            <a:r>
              <a:rPr lang="en-US" altLang="zh-CN" dirty="0" smtClean="0"/>
              <a:t>MP2(Layer2</a:t>
            </a:r>
            <a:r>
              <a:rPr lang="en-US" altLang="zh-CN" dirty="0"/>
              <a:t>),MP3(Layer3)</a:t>
            </a:r>
          </a:p>
          <a:p>
            <a:pPr lvl="1"/>
            <a:r>
              <a:rPr lang="zh-CN" altLang="en-US" dirty="0"/>
              <a:t>采样和声音质量较好</a:t>
            </a:r>
            <a:r>
              <a:rPr lang="en-US" altLang="zh-CN" dirty="0"/>
              <a:t>,</a:t>
            </a:r>
            <a:r>
              <a:rPr lang="zh-CN" altLang="en-US" dirty="0"/>
              <a:t>关键是保持了很好的压缩</a:t>
            </a:r>
            <a:r>
              <a:rPr lang="zh-CN" altLang="en-US" dirty="0" smtClean="0"/>
              <a:t>质量</a:t>
            </a:r>
            <a:endParaRPr lang="en-US" altLang="zh-CN" dirty="0" smtClean="0"/>
          </a:p>
          <a:p>
            <a:pPr lvl="1"/>
            <a:r>
              <a:rPr lang="en-US" altLang="zh-CN" dirty="0" smtClean="0"/>
              <a:t>64k</a:t>
            </a:r>
            <a:r>
              <a:rPr lang="zh-CN" altLang="en-US" dirty="0" smtClean="0"/>
              <a:t>－</a:t>
            </a:r>
            <a:r>
              <a:rPr lang="en-US" altLang="zh-CN" dirty="0" smtClean="0"/>
              <a:t>320kbps</a:t>
            </a:r>
            <a:r>
              <a:rPr lang="zh-CN" altLang="en-US" dirty="0" smtClean="0"/>
              <a:t>采样</a:t>
            </a:r>
            <a:endParaRPr lang="en-US" altLang="zh-CN" dirty="0" smtClean="0"/>
          </a:p>
          <a:p>
            <a:pPr lvl="1"/>
            <a:r>
              <a:rPr lang="zh-CN" altLang="en-US" dirty="0" smtClean="0"/>
              <a:t>公开标准</a:t>
            </a:r>
            <a:endParaRPr lang="en-US" altLang="zh-CN" dirty="0" smtClean="0"/>
          </a:p>
          <a:p>
            <a:pPr lvl="1"/>
            <a:r>
              <a:rPr lang="zh-CN" altLang="en-US" dirty="0" smtClean="0"/>
              <a:t>没有版权保护功能</a:t>
            </a:r>
            <a:endParaRPr lang="en-US" altLang="zh-CN" dirty="0" smtClean="0"/>
          </a:p>
          <a:p>
            <a:pPr lvl="1"/>
            <a:r>
              <a:rPr lang="zh-CN" altLang="en-US" dirty="0" smtClean="0"/>
              <a:t>有专利费问题</a:t>
            </a:r>
            <a:endParaRPr lang="zh-CN" altLang="en-US" dirty="0"/>
          </a:p>
        </p:txBody>
      </p:sp>
    </p:spTree>
    <p:extLst>
      <p:ext uri="{BB962C8B-B14F-4D97-AF65-F5344CB8AC3E}">
        <p14:creationId xmlns:p14="http://schemas.microsoft.com/office/powerpoint/2010/main" val="61859415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常见音频格式</a:t>
            </a:r>
          </a:p>
        </p:txBody>
      </p:sp>
      <p:sp>
        <p:nvSpPr>
          <p:cNvPr id="3" name="内容占位符 2"/>
          <p:cNvSpPr>
            <a:spLocks noGrp="1"/>
          </p:cNvSpPr>
          <p:nvPr>
            <p:ph idx="1"/>
          </p:nvPr>
        </p:nvSpPr>
        <p:spPr/>
        <p:txBody>
          <a:bodyPr/>
          <a:lstStyle/>
          <a:p>
            <a:r>
              <a:rPr lang="en-US" altLang="zh-CN" dirty="0" smtClean="0"/>
              <a:t>WMA</a:t>
            </a:r>
          </a:p>
          <a:p>
            <a:pPr lvl="1"/>
            <a:r>
              <a:rPr lang="en-US" altLang="zh-CN" dirty="0"/>
              <a:t>Windows Media </a:t>
            </a:r>
            <a:r>
              <a:rPr lang="en-US" altLang="zh-CN" dirty="0" smtClean="0"/>
              <a:t>Audio</a:t>
            </a:r>
            <a:r>
              <a:rPr lang="zh-CN" altLang="en-US" dirty="0" smtClean="0"/>
              <a:t>缩写</a:t>
            </a:r>
            <a:endParaRPr lang="en-US" altLang="zh-CN" dirty="0"/>
          </a:p>
          <a:p>
            <a:pPr lvl="1"/>
            <a:r>
              <a:rPr lang="zh-CN" altLang="en-US" dirty="0" smtClean="0"/>
              <a:t>微软推出的新格式，</a:t>
            </a:r>
            <a:r>
              <a:rPr lang="en-US" altLang="zh-CN" dirty="0" smtClean="0"/>
              <a:t>XP</a:t>
            </a:r>
            <a:r>
              <a:rPr lang="zh-CN" altLang="en-US" dirty="0" smtClean="0"/>
              <a:t>后成为标配</a:t>
            </a:r>
            <a:endParaRPr lang="en-US" altLang="zh-CN" dirty="0" smtClean="0"/>
          </a:p>
          <a:p>
            <a:pPr lvl="1"/>
            <a:r>
              <a:rPr lang="zh-CN" altLang="en-US" dirty="0" smtClean="0"/>
              <a:t>压缩比高，音质好，带版权保护功能</a:t>
            </a:r>
            <a:endParaRPr lang="en-US" altLang="zh-CN" dirty="0" smtClean="0"/>
          </a:p>
          <a:p>
            <a:pPr lvl="1"/>
            <a:r>
              <a:rPr lang="zh-CN" altLang="en-US" dirty="0" smtClean="0"/>
              <a:t>支持流媒体</a:t>
            </a:r>
            <a:endParaRPr lang="en-US" altLang="zh-CN" dirty="0" smtClean="0"/>
          </a:p>
          <a:p>
            <a:pPr lvl="1"/>
            <a:r>
              <a:rPr lang="zh-CN" altLang="en-US" dirty="0" smtClean="0"/>
              <a:t>非公开标准</a:t>
            </a:r>
            <a:endParaRPr lang="en-US" altLang="zh-CN" dirty="0" smtClean="0"/>
          </a:p>
        </p:txBody>
      </p:sp>
    </p:spTree>
    <p:extLst>
      <p:ext uri="{BB962C8B-B14F-4D97-AF65-F5344CB8AC3E}">
        <p14:creationId xmlns:p14="http://schemas.microsoft.com/office/powerpoint/2010/main" val="7640813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常见音频格式</a:t>
            </a:r>
          </a:p>
        </p:txBody>
      </p:sp>
      <p:sp>
        <p:nvSpPr>
          <p:cNvPr id="3" name="内容占位符 2"/>
          <p:cNvSpPr>
            <a:spLocks noGrp="1"/>
          </p:cNvSpPr>
          <p:nvPr>
            <p:ph idx="1"/>
          </p:nvPr>
        </p:nvSpPr>
        <p:spPr/>
        <p:txBody>
          <a:bodyPr/>
          <a:lstStyle/>
          <a:p>
            <a:r>
              <a:rPr lang="en-US" altLang="zh-CN" dirty="0" smtClean="0"/>
              <a:t>AAC</a:t>
            </a:r>
          </a:p>
          <a:p>
            <a:pPr lvl="1"/>
            <a:r>
              <a:rPr lang="en-US" altLang="zh-CN" dirty="0"/>
              <a:t>Advanced Audio </a:t>
            </a:r>
            <a:r>
              <a:rPr lang="en-US" altLang="zh-CN" dirty="0" smtClean="0"/>
              <a:t>Coding</a:t>
            </a:r>
            <a:r>
              <a:rPr lang="zh-CN" altLang="en-US" dirty="0" smtClean="0"/>
              <a:t>缩写，</a:t>
            </a:r>
            <a:r>
              <a:rPr lang="zh-CN" altLang="en-US" dirty="0"/>
              <a:t>高级音频</a:t>
            </a:r>
            <a:r>
              <a:rPr lang="zh-CN" altLang="en-US" dirty="0" smtClean="0"/>
              <a:t>编码，基于</a:t>
            </a:r>
            <a:r>
              <a:rPr lang="en-US" altLang="zh-CN" dirty="0" smtClean="0"/>
              <a:t>MPEG-2</a:t>
            </a:r>
            <a:r>
              <a:rPr lang="zh-CN" altLang="en-US" dirty="0" smtClean="0"/>
              <a:t>编码，不是具体文件格式</a:t>
            </a:r>
            <a:endParaRPr lang="en-US" altLang="zh-CN" dirty="0" smtClean="0"/>
          </a:p>
          <a:p>
            <a:pPr lvl="1"/>
            <a:r>
              <a:rPr lang="en-US" altLang="zh-CN" dirty="0" smtClean="0"/>
              <a:t>1997</a:t>
            </a:r>
            <a:r>
              <a:rPr lang="zh-CN" altLang="en-US" dirty="0" smtClean="0"/>
              <a:t>标准化，最初</a:t>
            </a:r>
            <a:r>
              <a:rPr lang="en-US" altLang="zh-CN" dirty="0" smtClean="0"/>
              <a:t>Apple</a:t>
            </a:r>
            <a:r>
              <a:rPr lang="zh-CN" altLang="en-US" dirty="0" smtClean="0"/>
              <a:t>作为</a:t>
            </a:r>
            <a:r>
              <a:rPr lang="en-US" altLang="zh-CN" dirty="0" smtClean="0"/>
              <a:t>iTunes</a:t>
            </a:r>
            <a:r>
              <a:rPr lang="zh-CN" altLang="en-US" dirty="0" smtClean="0"/>
              <a:t>的默认格式</a:t>
            </a:r>
            <a:endParaRPr lang="en-US" altLang="zh-CN" dirty="0" smtClean="0"/>
          </a:p>
          <a:p>
            <a:pPr lvl="1"/>
            <a:r>
              <a:rPr lang="zh-CN" altLang="en-US" dirty="0" smtClean="0"/>
              <a:t>有损压缩，压缩能力远超</a:t>
            </a:r>
            <a:r>
              <a:rPr lang="en-US" altLang="zh-CN" dirty="0" smtClean="0"/>
              <a:t>MP3</a:t>
            </a:r>
            <a:r>
              <a:rPr lang="zh-CN" altLang="en-US" dirty="0" smtClean="0"/>
              <a:t>，广泛应用于手机</a:t>
            </a:r>
            <a:endParaRPr lang="en-US" altLang="zh-CN" dirty="0" smtClean="0"/>
          </a:p>
          <a:p>
            <a:pPr lvl="1"/>
            <a:r>
              <a:rPr lang="zh-CN" altLang="en-US" dirty="0" smtClean="0"/>
              <a:t>可以按任意采样率编码，可以定义多个配置文件</a:t>
            </a:r>
            <a:endParaRPr lang="en-US" altLang="zh-CN" dirty="0" smtClean="0"/>
          </a:p>
          <a:p>
            <a:pPr lvl="1"/>
            <a:r>
              <a:rPr lang="zh-CN" altLang="en-US" dirty="0" smtClean="0"/>
              <a:t>提供版权保护</a:t>
            </a:r>
            <a:endParaRPr lang="en-US" altLang="zh-CN" dirty="0" smtClean="0"/>
          </a:p>
          <a:p>
            <a:pPr lvl="1"/>
            <a:r>
              <a:rPr lang="zh-CN" altLang="en-US" dirty="0" smtClean="0"/>
              <a:t>有专利问题</a:t>
            </a:r>
            <a:endParaRPr lang="en-US" altLang="zh-CN" dirty="0" smtClean="0"/>
          </a:p>
          <a:p>
            <a:pPr lvl="1"/>
            <a:r>
              <a:rPr lang="en-US" altLang="zh-CN" dirty="0" smtClean="0"/>
              <a:t>.AAC</a:t>
            </a:r>
            <a:r>
              <a:rPr lang="zh-CN" altLang="en-US" dirty="0" smtClean="0"/>
              <a:t>、</a:t>
            </a:r>
            <a:r>
              <a:rPr lang="en-US" altLang="zh-CN" dirty="0" smtClean="0"/>
              <a:t>.MP4</a:t>
            </a:r>
            <a:r>
              <a:rPr lang="zh-CN" altLang="en-US" dirty="0" smtClean="0"/>
              <a:t>、</a:t>
            </a:r>
            <a:r>
              <a:rPr lang="en-US" altLang="zh-CN" dirty="0" smtClean="0"/>
              <a:t>.M4A</a:t>
            </a:r>
            <a:endParaRPr lang="zh-CN" altLang="en-US" dirty="0"/>
          </a:p>
        </p:txBody>
      </p:sp>
    </p:spTree>
    <p:extLst>
      <p:ext uri="{BB962C8B-B14F-4D97-AF65-F5344CB8AC3E}">
        <p14:creationId xmlns:p14="http://schemas.microsoft.com/office/powerpoint/2010/main" val="307412872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常见音频格式</a:t>
            </a:r>
          </a:p>
        </p:txBody>
      </p:sp>
      <p:sp>
        <p:nvSpPr>
          <p:cNvPr id="3" name="内容占位符 2"/>
          <p:cNvSpPr>
            <a:spLocks noGrp="1"/>
          </p:cNvSpPr>
          <p:nvPr>
            <p:ph idx="1"/>
          </p:nvPr>
        </p:nvSpPr>
        <p:spPr/>
        <p:txBody>
          <a:bodyPr/>
          <a:lstStyle/>
          <a:p>
            <a:r>
              <a:rPr lang="en-US" altLang="zh-CN" dirty="0" err="1" smtClean="0"/>
              <a:t>Vorbis</a:t>
            </a:r>
            <a:endParaRPr lang="en-US" altLang="zh-CN" dirty="0" smtClean="0"/>
          </a:p>
          <a:p>
            <a:pPr lvl="1"/>
            <a:r>
              <a:rPr lang="en-US" altLang="zh-CN" dirty="0" err="1" smtClean="0"/>
              <a:t>Ogg</a:t>
            </a:r>
            <a:r>
              <a:rPr lang="zh-CN" altLang="en-US" dirty="0" smtClean="0"/>
              <a:t>计划中音频部分</a:t>
            </a:r>
            <a:endParaRPr lang="en-US" altLang="zh-CN" dirty="0" smtClean="0"/>
          </a:p>
          <a:p>
            <a:pPr lvl="1"/>
            <a:r>
              <a:rPr lang="zh-CN" altLang="en-US" dirty="0"/>
              <a:t>有</a:t>
            </a:r>
            <a:r>
              <a:rPr lang="zh-CN" altLang="en-US" dirty="0" smtClean="0"/>
              <a:t>损</a:t>
            </a:r>
            <a:r>
              <a:rPr lang="zh-CN" altLang="en-US" dirty="0"/>
              <a:t>压缩，使用更加先进的声学</a:t>
            </a:r>
            <a:r>
              <a:rPr lang="zh-CN" altLang="en-US" dirty="0" smtClean="0"/>
              <a:t>模型来减少</a:t>
            </a:r>
            <a:r>
              <a:rPr lang="zh-CN" altLang="en-US" dirty="0"/>
              <a:t>损失</a:t>
            </a:r>
            <a:endParaRPr lang="en-US" altLang="zh-CN" dirty="0" smtClean="0"/>
          </a:p>
          <a:p>
            <a:pPr lvl="1"/>
            <a:r>
              <a:rPr lang="zh-CN" altLang="en-US" dirty="0" smtClean="0"/>
              <a:t>开放、免费、无专利限制</a:t>
            </a:r>
            <a:endParaRPr lang="en-US" altLang="zh-CN" dirty="0" smtClean="0"/>
          </a:p>
          <a:p>
            <a:pPr lvl="1"/>
            <a:r>
              <a:rPr lang="en-US" altLang="zh-CN" dirty="0" smtClean="0"/>
              <a:t>.</a:t>
            </a:r>
            <a:r>
              <a:rPr lang="en-US" altLang="zh-CN" dirty="0" err="1" smtClean="0"/>
              <a:t>ogg</a:t>
            </a:r>
            <a:r>
              <a:rPr lang="en-US" altLang="zh-CN" dirty="0" smtClean="0"/>
              <a:t>, .</a:t>
            </a:r>
            <a:r>
              <a:rPr lang="en-US" altLang="zh-CN" dirty="0" err="1" smtClean="0"/>
              <a:t>oga</a:t>
            </a:r>
            <a:r>
              <a:rPr lang="en-US" altLang="zh-CN" dirty="0" smtClean="0"/>
              <a:t>, .</a:t>
            </a:r>
            <a:r>
              <a:rPr lang="en-US" altLang="zh-CN" dirty="0" err="1" smtClean="0"/>
              <a:t>webm</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4653136"/>
            <a:ext cx="19050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92181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r>
              <a:rPr lang="zh-CN" altLang="en-US"/>
              <a:t>音频其他用途</a:t>
            </a:r>
          </a:p>
        </p:txBody>
      </p:sp>
      <p:sp>
        <p:nvSpPr>
          <p:cNvPr id="1277955" name="Rectangle 3" descr="Rectangle: Click to edit Master text styles&#10;Second level&#10;Third level&#10;Fourth level&#10;Fifth level"/>
          <p:cNvSpPr>
            <a:spLocks noGrp="1" noChangeArrowheads="1"/>
          </p:cNvSpPr>
          <p:nvPr>
            <p:ph type="body" idx="1"/>
          </p:nvPr>
        </p:nvSpPr>
        <p:spPr/>
        <p:txBody>
          <a:bodyPr/>
          <a:lstStyle/>
          <a:p>
            <a:r>
              <a:rPr lang="zh-CN" altLang="en-US"/>
              <a:t>文本朗读</a:t>
            </a:r>
          </a:p>
          <a:p>
            <a:r>
              <a:rPr lang="zh-CN" altLang="en-US"/>
              <a:t>电话会议</a:t>
            </a:r>
          </a:p>
          <a:p>
            <a:r>
              <a:rPr lang="zh-CN" altLang="en-US"/>
              <a:t>语音聊天</a:t>
            </a:r>
          </a:p>
          <a:p>
            <a:r>
              <a:rPr lang="zh-CN" altLang="en-US"/>
              <a:t>语音识别</a:t>
            </a:r>
          </a:p>
          <a:p>
            <a:r>
              <a:rPr lang="zh-CN" altLang="en-US"/>
              <a:t>语音控制</a:t>
            </a:r>
          </a:p>
          <a:p>
            <a:r>
              <a:rPr lang="en-US" altLang="zh-CN"/>
              <a:t>……</a:t>
            </a:r>
          </a:p>
        </p:txBody>
      </p:sp>
    </p:spTree>
    <p:extLst>
      <p:ext uri="{BB962C8B-B14F-4D97-AF65-F5344CB8AC3E}">
        <p14:creationId xmlns:p14="http://schemas.microsoft.com/office/powerpoint/2010/main" val="2201460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2"/>
          <p:cNvSpPr>
            <a:spLocks noGrp="1" noChangeArrowheads="1"/>
          </p:cNvSpPr>
          <p:nvPr>
            <p:ph type="title"/>
          </p:nvPr>
        </p:nvSpPr>
        <p:spPr/>
        <p:txBody>
          <a:bodyPr/>
          <a:lstStyle/>
          <a:p>
            <a:r>
              <a:rPr lang="zh-CN" altLang="en-US"/>
              <a:t>外联文件</a:t>
            </a:r>
          </a:p>
        </p:txBody>
      </p:sp>
      <p:sp>
        <p:nvSpPr>
          <p:cNvPr id="1249283"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仅提供到文件的超</a:t>
            </a:r>
            <a:r>
              <a:rPr lang="zh-CN" altLang="en-US" dirty="0" smtClean="0"/>
              <a:t>链接，让</a:t>
            </a:r>
            <a:r>
              <a:rPr lang="zh-CN" altLang="en-US" dirty="0"/>
              <a:t>用户下载后单独播放</a:t>
            </a:r>
          </a:p>
          <a:p>
            <a:r>
              <a:rPr lang="zh-CN" altLang="en-US" dirty="0"/>
              <a:t>对于尺寸比较大多媒体</a:t>
            </a:r>
            <a:r>
              <a:rPr lang="zh-CN" altLang="en-US" dirty="0" smtClean="0"/>
              <a:t>文件，为了</a:t>
            </a:r>
            <a:r>
              <a:rPr lang="zh-CN" altLang="en-US" dirty="0"/>
              <a:t>防止用户长时间的等待</a:t>
            </a:r>
            <a:r>
              <a:rPr lang="zh-CN" altLang="en-US" dirty="0" smtClean="0"/>
              <a:t>下载</a:t>
            </a:r>
            <a:r>
              <a:rPr lang="zh-CN" altLang="en-US" dirty="0"/>
              <a:t>，</a:t>
            </a:r>
            <a:r>
              <a:rPr lang="zh-CN" altLang="en-US" dirty="0" smtClean="0"/>
              <a:t>应该</a:t>
            </a:r>
            <a:r>
              <a:rPr lang="zh-CN" altLang="en-US" dirty="0"/>
              <a:t>将其作为外联文件</a:t>
            </a:r>
          </a:p>
          <a:p>
            <a:r>
              <a:rPr lang="zh-CN" altLang="en-US" dirty="0"/>
              <a:t>建议在链接处提供文件的大小和估计下载时间</a:t>
            </a:r>
          </a:p>
          <a:p>
            <a:r>
              <a:rPr lang="en-US" altLang="zh-CN" dirty="0">
                <a:hlinkClick r:id="rId2" action="ppaction://hlinkfile"/>
              </a:rPr>
              <a:t>example</a:t>
            </a:r>
            <a:endParaRPr lang="en-US" altLang="zh-CN" dirty="0"/>
          </a:p>
        </p:txBody>
      </p:sp>
      <p:pic>
        <p:nvPicPr>
          <p:cNvPr id="3" name="内容占位符 2"/>
          <p:cNvPicPr>
            <a:picLocks noGrp="1" noChangeAspect="1"/>
          </p:cNvPicPr>
          <p:nvPr>
            <p:ph sz="half" idx="2"/>
          </p:nvPr>
        </p:nvPicPr>
        <p:blipFill>
          <a:blip r:embed="rId3"/>
          <a:stretch>
            <a:fillRect/>
          </a:stretch>
        </p:blipFill>
        <p:spPr>
          <a:xfrm>
            <a:off x="6400800" y="3080828"/>
            <a:ext cx="5080000" cy="1763144"/>
          </a:xfrm>
          <a:prstGeom prst="rect">
            <a:avLst/>
          </a:prstGeom>
        </p:spPr>
      </p:pic>
    </p:spTree>
    <p:extLst>
      <p:ext uri="{BB962C8B-B14F-4D97-AF65-F5344CB8AC3E}">
        <p14:creationId xmlns:p14="http://schemas.microsoft.com/office/powerpoint/2010/main" val="993044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audio</a:t>
            </a:r>
            <a:r>
              <a:rPr lang="zh-CN" altLang="en-US" dirty="0" smtClean="0"/>
              <a:t>元素</a:t>
            </a:r>
            <a:endParaRPr lang="zh-CN" altLang="en-US" dirty="0"/>
          </a:p>
        </p:txBody>
      </p:sp>
      <p:sp>
        <p:nvSpPr>
          <p:cNvPr id="3" name="内容占位符 2"/>
          <p:cNvSpPr>
            <a:spLocks noGrp="1"/>
          </p:cNvSpPr>
          <p:nvPr>
            <p:ph idx="1"/>
          </p:nvPr>
        </p:nvSpPr>
        <p:spPr/>
        <p:txBody>
          <a:bodyPr/>
          <a:lstStyle/>
          <a:p>
            <a:r>
              <a:rPr lang="zh-CN" altLang="en-US" dirty="0" smtClean="0"/>
              <a:t>将音频引入网页</a:t>
            </a:r>
            <a:endParaRPr lang="en-US" altLang="zh-CN" dirty="0" smtClean="0"/>
          </a:p>
          <a:p>
            <a:pPr lvl="1"/>
            <a:r>
              <a:rPr lang="en-US" altLang="zh-CN" dirty="0" err="1"/>
              <a:t>src</a:t>
            </a:r>
            <a:r>
              <a:rPr lang="zh-CN" altLang="en-US" dirty="0"/>
              <a:t>属性</a:t>
            </a:r>
            <a:r>
              <a:rPr lang="zh-CN" altLang="en-US" dirty="0" smtClean="0"/>
              <a:t>：音频的</a:t>
            </a:r>
            <a:r>
              <a:rPr lang="en-US" altLang="zh-CN" dirty="0"/>
              <a:t>URL</a:t>
            </a:r>
          </a:p>
          <a:p>
            <a:pPr lvl="1"/>
            <a:r>
              <a:rPr lang="en-US" altLang="zh-CN" dirty="0" smtClean="0"/>
              <a:t>controls</a:t>
            </a:r>
            <a:r>
              <a:rPr lang="zh-CN" altLang="en-US" dirty="0" smtClean="0"/>
              <a:t>属性：是否出现播放控件</a:t>
            </a:r>
            <a:endParaRPr lang="zh-CN" altLang="en-US" dirty="0"/>
          </a:p>
          <a:p>
            <a:pPr lvl="1"/>
            <a:r>
              <a:rPr lang="en-US" altLang="zh-CN" dirty="0" err="1" smtClean="0"/>
              <a:t>autoplay</a:t>
            </a:r>
            <a:r>
              <a:rPr lang="zh-CN" altLang="en-US" dirty="0" smtClean="0"/>
              <a:t>属性：音频下载完后自动播放</a:t>
            </a:r>
            <a:endParaRPr lang="en-US" altLang="zh-CN" dirty="0" smtClean="0"/>
          </a:p>
          <a:p>
            <a:pPr lvl="1"/>
            <a:r>
              <a:rPr lang="en-US" altLang="zh-CN" dirty="0" smtClean="0"/>
              <a:t>preload</a:t>
            </a:r>
            <a:r>
              <a:rPr lang="zh-CN" altLang="en-US" dirty="0" smtClean="0"/>
              <a:t>属性：页面加载时自动加载，如出现</a:t>
            </a:r>
            <a:r>
              <a:rPr lang="en-US" altLang="zh-CN" dirty="0" err="1" smtClean="0"/>
              <a:t>autoplay</a:t>
            </a:r>
            <a:r>
              <a:rPr lang="zh-CN" altLang="en-US" dirty="0" smtClean="0"/>
              <a:t>属性则该属性被忽略</a:t>
            </a:r>
            <a:endParaRPr lang="zh-CN" altLang="en-US" dirty="0"/>
          </a:p>
          <a:p>
            <a:pPr lvl="1"/>
            <a:r>
              <a:rPr lang="en-US" altLang="zh-CN" dirty="0" smtClean="0"/>
              <a:t>loop</a:t>
            </a:r>
            <a:r>
              <a:rPr lang="zh-CN" altLang="en-US" dirty="0" smtClean="0"/>
              <a:t>属性：循环播放</a:t>
            </a:r>
            <a:endParaRPr lang="en-US" altLang="zh-CN" dirty="0" smtClean="0"/>
          </a:p>
          <a:p>
            <a:pPr lvl="1"/>
            <a:r>
              <a:rPr lang="zh-CN" altLang="en-US" dirty="0" smtClean="0"/>
              <a:t>可以在元素内部放入备用内容，用于浏览器不支持</a:t>
            </a:r>
            <a:r>
              <a:rPr lang="en-US" altLang="zh-CN" dirty="0" smtClean="0"/>
              <a:t>audio</a:t>
            </a:r>
            <a:r>
              <a:rPr lang="zh-CN" altLang="en-US" dirty="0" smtClean="0"/>
              <a:t>元素时显示</a:t>
            </a:r>
            <a:endParaRPr lang="zh-CN" altLang="en-US" dirty="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228399612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audio</a:t>
            </a:r>
            <a:r>
              <a:rPr lang="zh-CN" altLang="en-US" dirty="0"/>
              <a:t>元素</a:t>
            </a:r>
          </a:p>
        </p:txBody>
      </p:sp>
      <p:pic>
        <p:nvPicPr>
          <p:cNvPr id="6" name="内容占位符 5"/>
          <p:cNvPicPr>
            <a:picLocks noGrp="1" noChangeAspect="1"/>
          </p:cNvPicPr>
          <p:nvPr>
            <p:ph sz="half" idx="1"/>
          </p:nvPr>
        </p:nvPicPr>
        <p:blipFill>
          <a:blip r:embed="rId2"/>
          <a:stretch>
            <a:fillRect/>
          </a:stretch>
        </p:blipFill>
        <p:spPr>
          <a:xfrm>
            <a:off x="1117600" y="3132434"/>
            <a:ext cx="5080000" cy="1659931"/>
          </a:xfrm>
          <a:prstGeom prst="rect">
            <a:avLst/>
          </a:prstGeom>
        </p:spPr>
      </p:pic>
      <p:pic>
        <p:nvPicPr>
          <p:cNvPr id="7" name="内容占位符 6"/>
          <p:cNvPicPr>
            <a:picLocks noGrp="1" noChangeAspect="1"/>
          </p:cNvPicPr>
          <p:nvPr>
            <p:ph sz="half" idx="2"/>
          </p:nvPr>
        </p:nvPicPr>
        <p:blipFill>
          <a:blip r:embed="rId3"/>
          <a:stretch>
            <a:fillRect/>
          </a:stretch>
        </p:blipFill>
        <p:spPr>
          <a:xfrm>
            <a:off x="6554787" y="3328987"/>
            <a:ext cx="4772025" cy="1266825"/>
          </a:xfrm>
          <a:prstGeom prst="rect">
            <a:avLst/>
          </a:prstGeom>
        </p:spPr>
      </p:pic>
    </p:spTree>
    <p:extLst>
      <p:ext uri="{BB962C8B-B14F-4D97-AF65-F5344CB8AC3E}">
        <p14:creationId xmlns:p14="http://schemas.microsoft.com/office/powerpoint/2010/main" val="193119462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source</a:t>
            </a:r>
            <a:r>
              <a:rPr lang="zh-CN" altLang="en-US" dirty="0" smtClean="0"/>
              <a:t>元素</a:t>
            </a:r>
            <a:endParaRPr lang="zh-CN" altLang="en-US" dirty="0"/>
          </a:p>
        </p:txBody>
      </p:sp>
      <p:sp>
        <p:nvSpPr>
          <p:cNvPr id="3" name="内容占位符 2"/>
          <p:cNvSpPr>
            <a:spLocks noGrp="1"/>
          </p:cNvSpPr>
          <p:nvPr>
            <p:ph idx="1"/>
          </p:nvPr>
        </p:nvSpPr>
        <p:spPr/>
        <p:txBody>
          <a:bodyPr/>
          <a:lstStyle/>
          <a:p>
            <a:r>
              <a:rPr lang="zh-CN" altLang="en-US" dirty="0" smtClean="0"/>
              <a:t>为媒介元素（如</a:t>
            </a:r>
            <a:r>
              <a:rPr lang="en-US" altLang="zh-CN" dirty="0" smtClean="0"/>
              <a:t>audio</a:t>
            </a:r>
            <a:r>
              <a:rPr lang="zh-CN" altLang="en-US" dirty="0" smtClean="0"/>
              <a:t>或</a:t>
            </a:r>
            <a:r>
              <a:rPr lang="en-US" altLang="zh-CN" dirty="0" smtClean="0"/>
              <a:t>video</a:t>
            </a:r>
            <a:r>
              <a:rPr lang="zh-CN" altLang="en-US" dirty="0" smtClean="0"/>
              <a:t>）提供多个不同格式的可选资源来源</a:t>
            </a:r>
            <a:endParaRPr lang="en-US" altLang="zh-CN" dirty="0" smtClean="0"/>
          </a:p>
          <a:p>
            <a:pPr lvl="1"/>
            <a:r>
              <a:rPr lang="en-US" altLang="zh-CN" dirty="0" err="1" smtClean="0"/>
              <a:t>src</a:t>
            </a:r>
            <a:r>
              <a:rPr lang="zh-CN" altLang="en-US" dirty="0"/>
              <a:t>属性</a:t>
            </a:r>
            <a:r>
              <a:rPr lang="zh-CN" altLang="en-US" dirty="0" smtClean="0"/>
              <a:t>：资源的</a:t>
            </a:r>
            <a:r>
              <a:rPr lang="en-US" altLang="zh-CN" dirty="0" smtClean="0"/>
              <a:t>URL</a:t>
            </a:r>
          </a:p>
          <a:p>
            <a:pPr lvl="1"/>
            <a:r>
              <a:rPr lang="en-US" altLang="zh-CN" dirty="0" smtClean="0"/>
              <a:t>type</a:t>
            </a:r>
            <a:r>
              <a:rPr lang="zh-CN" altLang="en-US" dirty="0" smtClean="0"/>
              <a:t>属性：资源的</a:t>
            </a:r>
            <a:r>
              <a:rPr lang="en-US" altLang="zh-CN" dirty="0" smtClean="0"/>
              <a:t>MIME</a:t>
            </a:r>
            <a:r>
              <a:rPr lang="zh-CN" altLang="en-US" dirty="0" smtClean="0"/>
              <a:t>类型</a:t>
            </a:r>
            <a:endParaRPr lang="en-US" altLang="zh-CN" dirty="0" smtClean="0"/>
          </a:p>
          <a:p>
            <a:pPr lvl="2"/>
            <a:r>
              <a:rPr lang="zh-CN" altLang="en-US" dirty="0" smtClean="0"/>
              <a:t>还能带一个</a:t>
            </a:r>
            <a:r>
              <a:rPr lang="en-US" altLang="zh-CN" dirty="0" smtClean="0"/>
              <a:t>codecs</a:t>
            </a:r>
            <a:r>
              <a:rPr lang="zh-CN" altLang="en-US" dirty="0" smtClean="0"/>
              <a:t>参数，指出具体是怎么编码的</a:t>
            </a:r>
            <a:endParaRPr lang="en-US" altLang="zh-CN" dirty="0" smtClean="0"/>
          </a:p>
          <a:p>
            <a:pPr lvl="2"/>
            <a:r>
              <a:rPr lang="en-US" altLang="zh-CN" dirty="0"/>
              <a:t>&lt;source </a:t>
            </a:r>
            <a:r>
              <a:rPr lang="en-US" altLang="zh-CN" dirty="0" err="1"/>
              <a:t>src</a:t>
            </a:r>
            <a:r>
              <a:rPr lang="en-US" altLang="zh-CN" dirty="0"/>
              <a:t>='video.mp4' type='video/mp4; codecs="avc1.42E01E, mp4a.40.2"'&gt;</a:t>
            </a:r>
          </a:p>
          <a:p>
            <a:pPr lvl="1"/>
            <a:r>
              <a:rPr lang="en-US" altLang="zh-CN" dirty="0" smtClean="0">
                <a:hlinkClick r:id="rId2" action="ppaction://hlinkfile"/>
              </a:rPr>
              <a:t>example</a:t>
            </a:r>
            <a:endParaRPr lang="zh-CN" altLang="en-US" dirty="0"/>
          </a:p>
        </p:txBody>
      </p:sp>
      <p:pic>
        <p:nvPicPr>
          <p:cNvPr id="4" name="图片 3"/>
          <p:cNvPicPr>
            <a:picLocks noChangeAspect="1"/>
          </p:cNvPicPr>
          <p:nvPr/>
        </p:nvPicPr>
        <p:blipFill>
          <a:blip r:embed="rId3"/>
          <a:stretch>
            <a:fillRect/>
          </a:stretch>
        </p:blipFill>
        <p:spPr>
          <a:xfrm>
            <a:off x="5335464" y="4797152"/>
            <a:ext cx="5840536" cy="1414389"/>
          </a:xfrm>
          <a:prstGeom prst="rect">
            <a:avLst/>
          </a:prstGeom>
        </p:spPr>
      </p:pic>
    </p:spTree>
    <p:extLst>
      <p:ext uri="{BB962C8B-B14F-4D97-AF65-F5344CB8AC3E}">
        <p14:creationId xmlns:p14="http://schemas.microsoft.com/office/powerpoint/2010/main" val="120670142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浏览器对音频格式的支持情况</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001996"/>
            <a:ext cx="7772400" cy="3920809"/>
          </a:xfrm>
        </p:spPr>
      </p:pic>
    </p:spTree>
    <p:extLst>
      <p:ext uri="{BB962C8B-B14F-4D97-AF65-F5344CB8AC3E}">
        <p14:creationId xmlns:p14="http://schemas.microsoft.com/office/powerpoint/2010/main" val="16425581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浏览器对音频格式的支持情况</a:t>
            </a:r>
          </a:p>
        </p:txBody>
      </p:sp>
      <p:pic>
        <p:nvPicPr>
          <p:cNvPr id="4" name="内容占位符 3"/>
          <p:cNvPicPr>
            <a:picLocks noGrp="1" noChangeAspect="1"/>
          </p:cNvPicPr>
          <p:nvPr>
            <p:ph idx="1"/>
          </p:nvPr>
        </p:nvPicPr>
        <p:blipFill>
          <a:blip r:embed="rId2"/>
          <a:stretch>
            <a:fillRect/>
          </a:stretch>
        </p:blipFill>
        <p:spPr>
          <a:xfrm>
            <a:off x="2362200" y="2730883"/>
            <a:ext cx="7772400" cy="2463034"/>
          </a:xfrm>
          <a:prstGeom prst="rect">
            <a:avLst/>
          </a:prstGeom>
        </p:spPr>
      </p:pic>
    </p:spTree>
    <p:extLst>
      <p:ext uri="{BB962C8B-B14F-4D97-AF65-F5344CB8AC3E}">
        <p14:creationId xmlns:p14="http://schemas.microsoft.com/office/powerpoint/2010/main" val="14406311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视频</a:t>
            </a:r>
            <a:endParaRPr lang="en-US" altLang="zh-CN" dirty="0"/>
          </a:p>
        </p:txBody>
      </p:sp>
    </p:spTree>
    <p:extLst>
      <p:ext uri="{BB962C8B-B14F-4D97-AF65-F5344CB8AC3E}">
        <p14:creationId xmlns:p14="http://schemas.microsoft.com/office/powerpoint/2010/main" val="30092008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r>
              <a:rPr lang="zh-CN" altLang="en-US"/>
              <a:t>视频</a:t>
            </a:r>
          </a:p>
        </p:txBody>
      </p:sp>
      <p:sp>
        <p:nvSpPr>
          <p:cNvPr id="128000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视频分类</a:t>
            </a:r>
            <a:r>
              <a:rPr lang="en-US" altLang="zh-CN" dirty="0"/>
              <a:t>:</a:t>
            </a:r>
          </a:p>
          <a:p>
            <a:pPr lvl="1"/>
            <a:r>
              <a:rPr lang="zh-CN" altLang="en-US" dirty="0"/>
              <a:t>非流式视频	如</a:t>
            </a:r>
            <a:r>
              <a:rPr lang="en-US" altLang="zh-CN" dirty="0"/>
              <a:t>AVI</a:t>
            </a:r>
          </a:p>
          <a:p>
            <a:pPr lvl="1"/>
            <a:r>
              <a:rPr lang="zh-CN" altLang="en-US" dirty="0"/>
              <a:t>伪流式视频	如</a:t>
            </a:r>
            <a:r>
              <a:rPr lang="en-US" altLang="zh-CN" dirty="0"/>
              <a:t>QuickTime </a:t>
            </a:r>
            <a:r>
              <a:rPr lang="en-US" altLang="zh-CN" dirty="0" err="1"/>
              <a:t>FastStart</a:t>
            </a:r>
            <a:endParaRPr lang="en-US" altLang="zh-CN" dirty="0"/>
          </a:p>
          <a:p>
            <a:pPr lvl="1"/>
            <a:r>
              <a:rPr lang="zh-CN" altLang="en-US" dirty="0"/>
              <a:t>流式视频	如</a:t>
            </a:r>
            <a:r>
              <a:rPr lang="en-US" altLang="zh-CN" dirty="0"/>
              <a:t>RM</a:t>
            </a:r>
          </a:p>
        </p:txBody>
      </p:sp>
    </p:spTree>
    <p:extLst>
      <p:ext uri="{BB962C8B-B14F-4D97-AF65-F5344CB8AC3E}">
        <p14:creationId xmlns:p14="http://schemas.microsoft.com/office/powerpoint/2010/main" val="55355560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zh-CN" altLang="en-US" dirty="0"/>
              <a:t>热门</a:t>
            </a:r>
            <a:r>
              <a:rPr lang="zh-CN" altLang="en-US" dirty="0" smtClean="0"/>
              <a:t>话题</a:t>
            </a:r>
            <a:endParaRPr lang="zh-CN" altLang="en-US" dirty="0"/>
          </a:p>
        </p:txBody>
      </p:sp>
      <p:sp>
        <p:nvSpPr>
          <p:cNvPr id="13629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高效编码</a:t>
            </a:r>
            <a:endParaRPr lang="en-US" altLang="zh-CN" dirty="0" smtClean="0"/>
          </a:p>
          <a:p>
            <a:r>
              <a:rPr lang="zh-CN" altLang="en-US" dirty="0"/>
              <a:t>视频容器，视频与音频的组合</a:t>
            </a:r>
          </a:p>
          <a:p>
            <a:r>
              <a:rPr lang="zh-CN" altLang="en-US" dirty="0" smtClean="0"/>
              <a:t>流式传播、流媒体</a:t>
            </a:r>
            <a:endParaRPr lang="en-US" altLang="zh-CN" dirty="0" smtClean="0"/>
          </a:p>
          <a:p>
            <a:r>
              <a:rPr lang="en-US" altLang="zh-CN" dirty="0" err="1" smtClean="0"/>
              <a:t>QoS</a:t>
            </a:r>
            <a:endParaRPr lang="en-US" altLang="zh-CN" dirty="0"/>
          </a:p>
          <a:p>
            <a:r>
              <a:rPr lang="en-US" altLang="zh-CN" dirty="0"/>
              <a:t>….</a:t>
            </a:r>
          </a:p>
        </p:txBody>
      </p:sp>
    </p:spTree>
    <p:extLst>
      <p:ext uri="{BB962C8B-B14F-4D97-AF65-F5344CB8AC3E}">
        <p14:creationId xmlns:p14="http://schemas.microsoft.com/office/powerpoint/2010/main" val="6213585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常见编解码器</a:t>
            </a:r>
            <a:endParaRPr lang="zh-CN" altLang="en-US" dirty="0"/>
          </a:p>
        </p:txBody>
      </p:sp>
      <p:sp>
        <p:nvSpPr>
          <p:cNvPr id="3" name="内容占位符 2"/>
          <p:cNvSpPr>
            <a:spLocks noGrp="1"/>
          </p:cNvSpPr>
          <p:nvPr>
            <p:ph idx="1"/>
          </p:nvPr>
        </p:nvSpPr>
        <p:spPr/>
        <p:txBody>
          <a:bodyPr/>
          <a:lstStyle/>
          <a:p>
            <a:r>
              <a:rPr lang="en-US" altLang="zh-CN" dirty="0" smtClean="0"/>
              <a:t>H.26X</a:t>
            </a:r>
            <a:r>
              <a:rPr lang="zh-CN" altLang="en-US" dirty="0" smtClean="0"/>
              <a:t>系列</a:t>
            </a:r>
            <a:endParaRPr lang="en-US" altLang="zh-CN" dirty="0" smtClean="0"/>
          </a:p>
          <a:p>
            <a:pPr lvl="1"/>
            <a:r>
              <a:rPr lang="en-US" altLang="zh-CN" dirty="0" smtClean="0"/>
              <a:t>ITU-T</a:t>
            </a:r>
            <a:r>
              <a:rPr lang="zh-CN" altLang="en-US" dirty="0" smtClean="0"/>
              <a:t>标准，</a:t>
            </a:r>
            <a:r>
              <a:rPr lang="en-US" altLang="zh-CN" dirty="0"/>
              <a:t> </a:t>
            </a:r>
            <a:r>
              <a:rPr lang="en-US" altLang="zh-CN" dirty="0" smtClean="0"/>
              <a:t>VCEG</a:t>
            </a:r>
            <a:r>
              <a:rPr lang="zh-CN" altLang="en-US" dirty="0" smtClean="0"/>
              <a:t>制定</a:t>
            </a:r>
            <a:endParaRPr lang="en-US" altLang="zh-CN" dirty="0" smtClean="0"/>
          </a:p>
          <a:p>
            <a:pPr lvl="1"/>
            <a:r>
              <a:rPr lang="en-US" altLang="zh-CN" dirty="0" smtClean="0"/>
              <a:t>H.261</a:t>
            </a:r>
            <a:r>
              <a:rPr lang="zh-CN" altLang="en-US" dirty="0"/>
              <a:t>：第一个实用的数字视频编码</a:t>
            </a:r>
            <a:r>
              <a:rPr lang="zh-CN" altLang="en-US" dirty="0" smtClean="0"/>
              <a:t>标准</a:t>
            </a:r>
            <a:endParaRPr lang="en-US" altLang="zh-CN" dirty="0" smtClean="0"/>
          </a:p>
          <a:p>
            <a:pPr lvl="1"/>
            <a:r>
              <a:rPr lang="en-US" altLang="zh-CN" dirty="0" smtClean="0"/>
              <a:t>H.262</a:t>
            </a:r>
            <a:r>
              <a:rPr lang="zh-CN" altLang="en-US" dirty="0" smtClean="0"/>
              <a:t>：同</a:t>
            </a:r>
            <a:r>
              <a:rPr lang="en-US" altLang="zh-CN" dirty="0" smtClean="0"/>
              <a:t>MPEG2</a:t>
            </a:r>
          </a:p>
          <a:p>
            <a:pPr lvl="1"/>
            <a:r>
              <a:rPr lang="en-US" altLang="zh-CN" dirty="0" smtClean="0"/>
              <a:t>H.263</a:t>
            </a:r>
            <a:r>
              <a:rPr lang="zh-CN" altLang="en-US" dirty="0" smtClean="0"/>
              <a:t>：视频</a:t>
            </a:r>
            <a:r>
              <a:rPr lang="zh-CN" altLang="en-US" dirty="0"/>
              <a:t>会议用的低码率视频编码</a:t>
            </a:r>
            <a:r>
              <a:rPr lang="zh-CN" altLang="en-US" dirty="0" smtClean="0"/>
              <a:t>标准</a:t>
            </a:r>
            <a:endParaRPr lang="en-US" altLang="zh-CN" dirty="0" smtClean="0"/>
          </a:p>
          <a:p>
            <a:pPr lvl="1"/>
            <a:r>
              <a:rPr lang="en-US" altLang="zh-CN" dirty="0" smtClean="0"/>
              <a:t>H.264</a:t>
            </a:r>
            <a:r>
              <a:rPr lang="zh-CN" altLang="en-US" dirty="0" smtClean="0"/>
              <a:t>：</a:t>
            </a:r>
            <a:endParaRPr lang="en-US" altLang="zh-CN" dirty="0" smtClean="0"/>
          </a:p>
          <a:p>
            <a:pPr lvl="2"/>
            <a:r>
              <a:rPr lang="zh-CN" altLang="en-US" dirty="0" smtClean="0"/>
              <a:t>同</a:t>
            </a:r>
            <a:r>
              <a:rPr lang="en-US" altLang="zh-CN" dirty="0" smtClean="0"/>
              <a:t>MPEG4</a:t>
            </a:r>
            <a:r>
              <a:rPr lang="zh-CN" altLang="en-US" dirty="0" smtClean="0"/>
              <a:t>第十部分，也称</a:t>
            </a:r>
            <a:r>
              <a:rPr lang="en-US" altLang="zh-CN" dirty="0" smtClean="0"/>
              <a:t>H.264/AVC</a:t>
            </a:r>
          </a:p>
          <a:p>
            <a:pPr lvl="2"/>
            <a:r>
              <a:rPr lang="zh-CN" altLang="en-US" dirty="0"/>
              <a:t>也</a:t>
            </a:r>
            <a:r>
              <a:rPr lang="zh-CN" altLang="en-US" dirty="0" smtClean="0"/>
              <a:t>称</a:t>
            </a:r>
            <a:r>
              <a:rPr lang="en-US" altLang="zh-CN" dirty="0"/>
              <a:t>JVT</a:t>
            </a:r>
            <a:r>
              <a:rPr lang="zh-CN" altLang="en-US" dirty="0"/>
              <a:t>编</a:t>
            </a:r>
            <a:r>
              <a:rPr lang="zh-CN" altLang="en-US" dirty="0" smtClean="0"/>
              <a:t>解码器</a:t>
            </a:r>
            <a:endParaRPr lang="en-US" altLang="zh-CN" dirty="0" smtClean="0"/>
          </a:p>
          <a:p>
            <a:pPr lvl="2"/>
            <a:r>
              <a:rPr lang="en-US" altLang="zh-CN" dirty="0" smtClean="0"/>
              <a:t>YouTube</a:t>
            </a:r>
            <a:r>
              <a:rPr lang="zh-CN" altLang="en-US" dirty="0" smtClean="0"/>
              <a:t>、蓝光、</a:t>
            </a:r>
            <a:r>
              <a:rPr lang="en-US" altLang="zh-CN" dirty="0" smtClean="0"/>
              <a:t>HD DVD</a:t>
            </a:r>
            <a:r>
              <a:rPr lang="zh-CN" altLang="en-US" dirty="0" smtClean="0"/>
              <a:t>、部分高清电视</a:t>
            </a:r>
            <a:endParaRPr lang="en-US" altLang="zh-CN" dirty="0" smtClean="0"/>
          </a:p>
          <a:p>
            <a:pPr lvl="2"/>
            <a:r>
              <a:rPr lang="zh-CN" altLang="en-US" dirty="0" smtClean="0"/>
              <a:t>有专利费问题</a:t>
            </a:r>
            <a:endParaRPr lang="en-US" altLang="zh-CN" dirty="0" smtClean="0"/>
          </a:p>
          <a:p>
            <a:endParaRPr lang="zh-CN" altLang="en-US" dirty="0"/>
          </a:p>
        </p:txBody>
      </p:sp>
    </p:spTree>
    <p:extLst>
      <p:ext uri="{BB962C8B-B14F-4D97-AF65-F5344CB8AC3E}">
        <p14:creationId xmlns:p14="http://schemas.microsoft.com/office/powerpoint/2010/main" val="64381020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MPEG</a:t>
            </a:r>
          </a:p>
          <a:p>
            <a:pPr lvl="1"/>
            <a:r>
              <a:rPr lang="en-US" altLang="zh-CN" dirty="0"/>
              <a:t>Moving Picture Experts Group</a:t>
            </a:r>
            <a:r>
              <a:rPr lang="zh-CN" altLang="en-US" dirty="0"/>
              <a:t>，</a:t>
            </a:r>
            <a:r>
              <a:rPr lang="en-US" altLang="zh-CN" dirty="0"/>
              <a:t>ISO</a:t>
            </a:r>
            <a:r>
              <a:rPr lang="zh-CN" altLang="en-US" dirty="0"/>
              <a:t>和</a:t>
            </a:r>
            <a:r>
              <a:rPr lang="en-US" altLang="zh-CN" dirty="0"/>
              <a:t>IEC</a:t>
            </a:r>
            <a:r>
              <a:rPr lang="zh-CN" altLang="en-US" dirty="0"/>
              <a:t>的工作</a:t>
            </a:r>
            <a:r>
              <a:rPr lang="zh-CN" altLang="en-US" dirty="0" smtClean="0"/>
              <a:t>群组</a:t>
            </a:r>
            <a:endParaRPr lang="en-US" altLang="zh-CN" dirty="0" smtClean="0"/>
          </a:p>
          <a:p>
            <a:pPr lvl="1"/>
            <a:r>
              <a:rPr lang="zh-CN" altLang="en-US" dirty="0" smtClean="0"/>
              <a:t>制定了</a:t>
            </a:r>
            <a:r>
              <a:rPr lang="en-US" altLang="zh-CN" dirty="0"/>
              <a:t>MPEG-1</a:t>
            </a:r>
            <a:r>
              <a:rPr lang="zh-CN" altLang="en-US" dirty="0"/>
              <a:t>、</a:t>
            </a:r>
            <a:r>
              <a:rPr lang="en-US" altLang="zh-CN" dirty="0"/>
              <a:t>MPEG-2</a:t>
            </a:r>
            <a:r>
              <a:rPr lang="zh-CN" altLang="en-US" dirty="0"/>
              <a:t>、</a:t>
            </a:r>
            <a:r>
              <a:rPr lang="en-US" altLang="zh-CN" dirty="0"/>
              <a:t>(MPEG-3)</a:t>
            </a:r>
            <a:r>
              <a:rPr lang="zh-CN" altLang="en-US" dirty="0"/>
              <a:t>、</a:t>
            </a:r>
            <a:r>
              <a:rPr lang="en-US" altLang="zh-CN" dirty="0"/>
              <a:t>MPEG-4</a:t>
            </a:r>
            <a:r>
              <a:rPr lang="zh-CN" altLang="en-US" dirty="0"/>
              <a:t>、</a:t>
            </a:r>
            <a:r>
              <a:rPr lang="en-US" altLang="zh-CN" dirty="0"/>
              <a:t>MPEG-7</a:t>
            </a:r>
            <a:r>
              <a:rPr lang="zh-CN" altLang="en-US" dirty="0"/>
              <a:t>、</a:t>
            </a:r>
            <a:r>
              <a:rPr lang="en-US" altLang="zh-CN" dirty="0" smtClean="0"/>
              <a:t>MPEG-21</a:t>
            </a:r>
            <a:r>
              <a:rPr lang="zh-CN" altLang="en-US" dirty="0" smtClean="0"/>
              <a:t>等标准</a:t>
            </a:r>
            <a:endParaRPr lang="en-US" altLang="zh-CN" dirty="0" smtClean="0"/>
          </a:p>
          <a:p>
            <a:pPr lvl="1"/>
            <a:r>
              <a:rPr lang="zh-CN" altLang="en-US" dirty="0" smtClean="0"/>
              <a:t>有专利费问题</a:t>
            </a:r>
            <a:endParaRPr lang="zh-CN" altLang="en-US" dirty="0"/>
          </a:p>
        </p:txBody>
      </p:sp>
    </p:spTree>
    <p:extLst>
      <p:ext uri="{BB962C8B-B14F-4D97-AF65-F5344CB8AC3E}">
        <p14:creationId xmlns:p14="http://schemas.microsoft.com/office/powerpoint/2010/main" val="2303793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多媒体的几个基本概念</a:t>
            </a:r>
            <a:endParaRPr lang="zh-CN" altLang="en-US" dirty="0"/>
          </a:p>
        </p:txBody>
      </p:sp>
      <p:sp>
        <p:nvSpPr>
          <p:cNvPr id="3" name="内容占位符 2"/>
          <p:cNvSpPr>
            <a:spLocks noGrp="1"/>
          </p:cNvSpPr>
          <p:nvPr>
            <p:ph idx="1"/>
          </p:nvPr>
        </p:nvSpPr>
        <p:spPr/>
        <p:txBody>
          <a:bodyPr/>
          <a:lstStyle/>
          <a:p>
            <a:r>
              <a:rPr lang="zh-CN" altLang="en-US" dirty="0" smtClean="0"/>
              <a:t>编码（</a:t>
            </a:r>
            <a:r>
              <a:rPr lang="en-US" altLang="zh-CN" dirty="0"/>
              <a:t>media encoding/media compression</a:t>
            </a:r>
            <a:r>
              <a:rPr lang="zh-CN" altLang="en-US" dirty="0" smtClean="0"/>
              <a:t>）</a:t>
            </a:r>
            <a:endParaRPr lang="en-US" altLang="zh-CN" dirty="0" smtClean="0"/>
          </a:p>
          <a:p>
            <a:pPr lvl="1"/>
            <a:r>
              <a:rPr lang="zh-CN" altLang="en-US" dirty="0" smtClean="0"/>
              <a:t>压缩</a:t>
            </a:r>
            <a:r>
              <a:rPr lang="en-US" altLang="zh-CN" dirty="0" smtClean="0"/>
              <a:t>/</a:t>
            </a:r>
            <a:r>
              <a:rPr lang="zh-CN" altLang="en-US" dirty="0" smtClean="0"/>
              <a:t>解压缩算法（</a:t>
            </a:r>
            <a:r>
              <a:rPr lang="en-US" altLang="zh-CN" dirty="0" smtClean="0"/>
              <a:t>codec</a:t>
            </a:r>
            <a:r>
              <a:rPr lang="zh-CN" altLang="en-US" dirty="0" smtClean="0"/>
              <a:t>，</a:t>
            </a:r>
            <a:r>
              <a:rPr lang="en-US" altLang="zh-CN" dirty="0" smtClean="0"/>
              <a:t> </a:t>
            </a:r>
            <a:r>
              <a:rPr lang="en-US" altLang="zh-CN" b="1" dirty="0" smtClean="0"/>
              <a:t>co</a:t>
            </a:r>
            <a:r>
              <a:rPr lang="en-US" altLang="zh-CN" dirty="0" smtClean="0"/>
              <a:t>mpression /</a:t>
            </a:r>
            <a:r>
              <a:rPr lang="en-US" altLang="zh-CN" b="1" dirty="0" smtClean="0"/>
              <a:t>dec</a:t>
            </a:r>
            <a:r>
              <a:rPr lang="en-US" altLang="zh-CN" dirty="0" smtClean="0"/>
              <a:t>ompression</a:t>
            </a:r>
          </a:p>
          <a:p>
            <a:pPr lvl="1"/>
            <a:r>
              <a:rPr lang="zh-CN" altLang="en-US" dirty="0" smtClean="0"/>
              <a:t>无压缩编码、有损压缩编码、无损压缩编码</a:t>
            </a:r>
            <a:endParaRPr lang="en-US" altLang="zh-CN" dirty="0" smtClean="0"/>
          </a:p>
          <a:p>
            <a:r>
              <a:rPr lang="zh-CN" altLang="en-US" dirty="0" smtClean="0"/>
              <a:t>格式（</a:t>
            </a:r>
            <a:r>
              <a:rPr lang="en-US" altLang="zh-CN" dirty="0" smtClean="0"/>
              <a:t>format</a:t>
            </a:r>
            <a:r>
              <a:rPr lang="zh-CN" altLang="en-US" dirty="0" smtClean="0"/>
              <a:t>）</a:t>
            </a:r>
            <a:endParaRPr lang="en-US" altLang="zh-CN" dirty="0" smtClean="0"/>
          </a:p>
          <a:p>
            <a:pPr lvl="1"/>
            <a:r>
              <a:rPr lang="zh-CN" altLang="en-US" dirty="0" smtClean="0"/>
              <a:t>文件格式</a:t>
            </a:r>
            <a:endParaRPr lang="en-US" altLang="zh-CN" dirty="0" smtClean="0"/>
          </a:p>
          <a:p>
            <a:pPr lvl="1"/>
            <a:r>
              <a:rPr lang="zh-CN" altLang="en-US" dirty="0"/>
              <a:t>后缀名</a:t>
            </a:r>
            <a:endParaRPr lang="en-US" altLang="zh-CN" dirty="0" smtClean="0"/>
          </a:p>
          <a:p>
            <a:r>
              <a:rPr lang="zh-CN" altLang="en-US" dirty="0" smtClean="0"/>
              <a:t>容器（</a:t>
            </a:r>
            <a:r>
              <a:rPr lang="en-US" altLang="zh-CN" dirty="0" smtClean="0"/>
              <a:t>container</a:t>
            </a:r>
            <a:r>
              <a:rPr lang="zh-CN" altLang="en-US" dirty="0" smtClean="0"/>
              <a:t>）</a:t>
            </a:r>
            <a:endParaRPr lang="en-US" altLang="zh-CN" dirty="0" smtClean="0"/>
          </a:p>
          <a:p>
            <a:pPr lvl="1"/>
            <a:r>
              <a:rPr lang="zh-CN" altLang="en-US" dirty="0" smtClean="0"/>
              <a:t>单个文件格式，其中可同时存在多个编码算法</a:t>
            </a:r>
            <a:endParaRPr lang="en-US" altLang="zh-CN" dirty="0" smtClean="0"/>
          </a:p>
          <a:p>
            <a:pPr lvl="1"/>
            <a:r>
              <a:rPr lang="zh-CN" altLang="en-US" dirty="0" smtClean="0"/>
              <a:t>视频文件为典型</a:t>
            </a:r>
            <a:endParaRPr lang="en-US" altLang="zh-CN" dirty="0" smtClean="0"/>
          </a:p>
          <a:p>
            <a:pPr lvl="1"/>
            <a:endParaRPr lang="zh-CN" altLang="en-US" dirty="0"/>
          </a:p>
        </p:txBody>
      </p:sp>
    </p:spTree>
    <p:extLst>
      <p:ext uri="{BB962C8B-B14F-4D97-AF65-F5344CB8AC3E}">
        <p14:creationId xmlns:p14="http://schemas.microsoft.com/office/powerpoint/2010/main" val="131215182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MPEG-1</a:t>
            </a:r>
          </a:p>
          <a:p>
            <a:pPr lvl="1"/>
            <a:r>
              <a:rPr lang="zh-CN" altLang="en-US" dirty="0"/>
              <a:t>为</a:t>
            </a:r>
            <a:r>
              <a:rPr lang="en-US" altLang="zh-CN" dirty="0"/>
              <a:t>CD</a:t>
            </a:r>
            <a:r>
              <a:rPr lang="zh-CN" altLang="en-US" dirty="0"/>
              <a:t>光盘介质定制的视频和音频压缩</a:t>
            </a:r>
            <a:r>
              <a:rPr lang="zh-CN" altLang="en-US" dirty="0" smtClean="0"/>
              <a:t>格式</a:t>
            </a:r>
            <a:endParaRPr lang="en-US" altLang="zh-CN" dirty="0" smtClean="0"/>
          </a:p>
          <a:p>
            <a:pPr lvl="1"/>
            <a:r>
              <a:rPr lang="zh-CN" altLang="en-US" dirty="0" smtClean="0"/>
              <a:t>分为</a:t>
            </a:r>
            <a:r>
              <a:rPr lang="en-US" altLang="zh-CN" dirty="0" smtClean="0"/>
              <a:t>5</a:t>
            </a:r>
            <a:r>
              <a:rPr lang="zh-CN" altLang="en-US" dirty="0" smtClean="0"/>
              <a:t>个部分</a:t>
            </a:r>
            <a:endParaRPr lang="en-US" altLang="zh-CN" dirty="0" smtClean="0"/>
          </a:p>
          <a:p>
            <a:pPr lvl="1"/>
            <a:r>
              <a:rPr lang="zh-CN" altLang="en-US" dirty="0" smtClean="0"/>
              <a:t>第二部分为视频，为</a:t>
            </a:r>
            <a:r>
              <a:rPr lang="en-US" altLang="zh-CN" dirty="0" smtClean="0"/>
              <a:t>VCD</a:t>
            </a:r>
            <a:r>
              <a:rPr lang="zh-CN" altLang="en-US" dirty="0" smtClean="0"/>
              <a:t>采用</a:t>
            </a:r>
            <a:endParaRPr lang="en-US" altLang="zh-CN" dirty="0" smtClean="0"/>
          </a:p>
          <a:p>
            <a:pPr lvl="1"/>
            <a:r>
              <a:rPr lang="zh-CN" altLang="en-US" dirty="0" smtClean="0"/>
              <a:t>第三部分为音频，分为三层，第三层就是</a:t>
            </a:r>
            <a:r>
              <a:rPr lang="en-US" altLang="zh-CN" dirty="0" smtClean="0"/>
              <a:t>MP3</a:t>
            </a:r>
            <a:endParaRPr lang="zh-CN" altLang="en-US" dirty="0"/>
          </a:p>
        </p:txBody>
      </p:sp>
    </p:spTree>
    <p:extLst>
      <p:ext uri="{BB962C8B-B14F-4D97-AF65-F5344CB8AC3E}">
        <p14:creationId xmlns:p14="http://schemas.microsoft.com/office/powerpoint/2010/main" val="91666319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MPEG-2</a:t>
            </a:r>
          </a:p>
          <a:p>
            <a:pPr lvl="1"/>
            <a:r>
              <a:rPr lang="zh-CN" altLang="en-US" dirty="0" smtClean="0"/>
              <a:t>分为</a:t>
            </a:r>
            <a:r>
              <a:rPr lang="en-US" altLang="zh-CN" dirty="0" smtClean="0"/>
              <a:t>10</a:t>
            </a:r>
            <a:r>
              <a:rPr lang="zh-CN" altLang="en-US" dirty="0" smtClean="0"/>
              <a:t>个部分，向后兼容，同</a:t>
            </a:r>
            <a:r>
              <a:rPr lang="en-US" altLang="zh-CN" dirty="0" smtClean="0"/>
              <a:t>H.262</a:t>
            </a:r>
          </a:p>
          <a:p>
            <a:pPr lvl="1"/>
            <a:r>
              <a:rPr lang="zh-CN" altLang="en-US" dirty="0" smtClean="0"/>
              <a:t>第二部分为视频，为</a:t>
            </a:r>
            <a:r>
              <a:rPr lang="en-US" altLang="zh-CN" dirty="0" smtClean="0"/>
              <a:t>DVD</a:t>
            </a:r>
            <a:r>
              <a:rPr lang="zh-CN" altLang="en-US" dirty="0" smtClean="0"/>
              <a:t>、</a:t>
            </a:r>
            <a:r>
              <a:rPr lang="en-US" altLang="zh-CN" dirty="0" smtClean="0"/>
              <a:t>HDTV</a:t>
            </a:r>
            <a:r>
              <a:rPr lang="zh-CN" altLang="en-US" dirty="0" smtClean="0"/>
              <a:t>、</a:t>
            </a:r>
            <a:r>
              <a:rPr lang="en-US" altLang="zh-CN" dirty="0" smtClean="0"/>
              <a:t>DVB</a:t>
            </a:r>
            <a:r>
              <a:rPr lang="zh-CN" altLang="en-US" dirty="0" smtClean="0"/>
              <a:t>采用</a:t>
            </a:r>
            <a:endParaRPr lang="en-US" altLang="zh-CN" dirty="0" smtClean="0"/>
          </a:p>
          <a:p>
            <a:pPr lvl="1"/>
            <a:r>
              <a:rPr lang="zh-CN" altLang="en-US" dirty="0" smtClean="0"/>
              <a:t>第三部分为音频，支持多通道音频</a:t>
            </a:r>
            <a:endParaRPr lang="en-US" altLang="zh-CN" dirty="0" smtClean="0"/>
          </a:p>
          <a:p>
            <a:pPr lvl="1"/>
            <a:r>
              <a:rPr lang="zh-CN" altLang="en-US" dirty="0" smtClean="0"/>
              <a:t>第七</a:t>
            </a:r>
            <a:r>
              <a:rPr lang="zh-CN" altLang="en-US" dirty="0"/>
              <a:t>部分为不能向后兼容的音频</a:t>
            </a:r>
            <a:r>
              <a:rPr lang="zh-CN" altLang="en-US" dirty="0" smtClean="0"/>
              <a:t>压缩，也就是前面所说的</a:t>
            </a:r>
            <a:r>
              <a:rPr lang="en-US" altLang="zh-CN" dirty="0" smtClean="0"/>
              <a:t>AAC</a:t>
            </a:r>
          </a:p>
        </p:txBody>
      </p:sp>
    </p:spTree>
    <p:extLst>
      <p:ext uri="{BB962C8B-B14F-4D97-AF65-F5344CB8AC3E}">
        <p14:creationId xmlns:p14="http://schemas.microsoft.com/office/powerpoint/2010/main" val="738926436"/>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MPEG-4</a:t>
            </a:r>
          </a:p>
          <a:p>
            <a:pPr lvl="1"/>
            <a:r>
              <a:rPr lang="zh-CN" altLang="en-US" dirty="0"/>
              <a:t>主要用于网上流、光盘、语音传送（视频电话）和电视广播的音频、视频信息的压缩编码标准，综合各家长处加入了对虚拟现实模型语言（</a:t>
            </a:r>
            <a:r>
              <a:rPr lang="en-US" altLang="zh-CN" dirty="0"/>
              <a:t>VRML </a:t>
            </a:r>
            <a:r>
              <a:rPr lang="zh-CN" altLang="en-US" dirty="0"/>
              <a:t>， </a:t>
            </a:r>
            <a:r>
              <a:rPr lang="en-US" altLang="zh-CN" dirty="0"/>
              <a:t>Virtual Reality Modeling Language</a:t>
            </a:r>
            <a:r>
              <a:rPr lang="zh-CN" altLang="en-US" dirty="0"/>
              <a:t>）的支持，面向对象的合成文件（包括音效，视频及</a:t>
            </a:r>
            <a:r>
              <a:rPr lang="en-US" altLang="zh-CN" dirty="0"/>
              <a:t>VRML</a:t>
            </a:r>
            <a:r>
              <a:rPr lang="zh-CN" altLang="en-US" dirty="0"/>
              <a:t>对象），以及数字版权管理（</a:t>
            </a:r>
            <a:r>
              <a:rPr lang="en-US" altLang="zh-CN" dirty="0"/>
              <a:t>DRM</a:t>
            </a:r>
            <a:r>
              <a:rPr lang="zh-CN" altLang="en-US" dirty="0"/>
              <a:t>）及其他交互功能</a:t>
            </a:r>
            <a:endParaRPr lang="en-US" altLang="zh-CN" dirty="0" smtClean="0"/>
          </a:p>
          <a:p>
            <a:pPr lvl="1"/>
            <a:r>
              <a:rPr lang="zh-CN" altLang="en-US" dirty="0" smtClean="0"/>
              <a:t>分为</a:t>
            </a:r>
            <a:r>
              <a:rPr lang="en-US" altLang="zh-CN" dirty="0" smtClean="0"/>
              <a:t>21</a:t>
            </a:r>
            <a:r>
              <a:rPr lang="zh-CN" altLang="en-US" dirty="0" smtClean="0"/>
              <a:t>个部分，第十部分同</a:t>
            </a:r>
            <a:r>
              <a:rPr lang="en-US" altLang="zh-CN" dirty="0" smtClean="0"/>
              <a:t>H.264</a:t>
            </a:r>
            <a:endParaRPr lang="en-US" altLang="zh-CN" dirty="0"/>
          </a:p>
          <a:p>
            <a:pPr lvl="1"/>
            <a:r>
              <a:rPr lang="zh-CN" altLang="en-US" dirty="0"/>
              <a:t>大部份功能都留待开发者决定采用</a:t>
            </a:r>
            <a:r>
              <a:rPr lang="zh-CN" altLang="en-US" dirty="0" smtClean="0"/>
              <a:t>是否，弹性很大</a:t>
            </a:r>
            <a:endParaRPr lang="zh-CN" altLang="en-US" dirty="0"/>
          </a:p>
        </p:txBody>
      </p:sp>
    </p:spTree>
    <p:extLst>
      <p:ext uri="{BB962C8B-B14F-4D97-AF65-F5344CB8AC3E}">
        <p14:creationId xmlns:p14="http://schemas.microsoft.com/office/powerpoint/2010/main" val="384498405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a:t>MPEG-4</a:t>
            </a:r>
          </a:p>
          <a:p>
            <a:pPr lvl="1"/>
            <a:r>
              <a:rPr lang="zh-CN" altLang="en-US" dirty="0" smtClean="0"/>
              <a:t>第二部分为视频，仅定义了解码器，可以自行定义编码方式。</a:t>
            </a:r>
            <a:r>
              <a:rPr lang="en-US" altLang="zh-CN" dirty="0" smtClean="0"/>
              <a:t>DivX</a:t>
            </a:r>
            <a:r>
              <a:rPr lang="zh-CN" altLang="en-US" dirty="0" smtClean="0"/>
              <a:t>、</a:t>
            </a:r>
            <a:r>
              <a:rPr lang="en-US" altLang="zh-CN" dirty="0" err="1" smtClean="0"/>
              <a:t>XviD</a:t>
            </a:r>
            <a:r>
              <a:rPr lang="zh-CN" altLang="en-US" dirty="0" smtClean="0"/>
              <a:t>、</a:t>
            </a:r>
            <a:r>
              <a:rPr lang="en-US" altLang="zh-CN" dirty="0" smtClean="0"/>
              <a:t>3ivx</a:t>
            </a:r>
            <a:r>
              <a:rPr lang="zh-CN" altLang="en-US" dirty="0" smtClean="0"/>
              <a:t>、</a:t>
            </a:r>
            <a:r>
              <a:rPr lang="en-US" altLang="zh-CN" dirty="0" smtClean="0"/>
              <a:t>WMV7</a:t>
            </a:r>
            <a:r>
              <a:rPr lang="zh-CN" altLang="en-US" dirty="0" smtClean="0"/>
              <a:t>都属于这个部分</a:t>
            </a:r>
            <a:endParaRPr lang="en-US" altLang="zh-CN" dirty="0" smtClean="0"/>
          </a:p>
          <a:p>
            <a:pPr lvl="1"/>
            <a:r>
              <a:rPr lang="zh-CN" altLang="en-US" dirty="0" smtClean="0"/>
              <a:t>第三部分为音频，提供了</a:t>
            </a:r>
            <a:r>
              <a:rPr lang="en-US" altLang="zh-CN" dirty="0" smtClean="0"/>
              <a:t>AAC</a:t>
            </a:r>
            <a:r>
              <a:rPr lang="zh-CN" altLang="en-US" dirty="0" smtClean="0"/>
              <a:t>的若干变形</a:t>
            </a:r>
            <a:endParaRPr lang="en-US" altLang="zh-CN" dirty="0" smtClean="0"/>
          </a:p>
          <a:p>
            <a:pPr lvl="1"/>
            <a:r>
              <a:rPr lang="zh-CN" altLang="en-US" dirty="0"/>
              <a:t>第十部分为高级视频编码（</a:t>
            </a:r>
            <a:r>
              <a:rPr lang="en-US" altLang="zh-CN" dirty="0"/>
              <a:t>Advanced Video Coding</a:t>
            </a:r>
            <a:r>
              <a:rPr lang="zh-CN" altLang="en-US" dirty="0"/>
              <a:t>，缩写为</a:t>
            </a:r>
            <a:r>
              <a:rPr lang="en-US" altLang="zh-CN" dirty="0"/>
              <a:t>AVC</a:t>
            </a:r>
            <a:r>
              <a:rPr lang="zh-CN" altLang="en-US" dirty="0" smtClean="0"/>
              <a:t>），同</a:t>
            </a:r>
            <a:r>
              <a:rPr lang="en-US" altLang="zh-CN" dirty="0" smtClean="0"/>
              <a:t>H.264</a:t>
            </a:r>
          </a:p>
        </p:txBody>
      </p:sp>
    </p:spTree>
    <p:extLst>
      <p:ext uri="{BB962C8B-B14F-4D97-AF65-F5344CB8AC3E}">
        <p14:creationId xmlns:p14="http://schemas.microsoft.com/office/powerpoint/2010/main" val="110855226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On2</a:t>
            </a:r>
          </a:p>
          <a:p>
            <a:pPr lvl="1"/>
            <a:r>
              <a:rPr lang="zh-CN" altLang="en-US" dirty="0"/>
              <a:t>美国一家视讯压缩科技公司，前身是</a:t>
            </a:r>
            <a:r>
              <a:rPr lang="en-US" altLang="zh-CN" dirty="0"/>
              <a:t>The Duck Corporation</a:t>
            </a:r>
            <a:r>
              <a:rPr lang="zh-CN" altLang="en-US" dirty="0"/>
              <a:t>，现已卖给</a:t>
            </a:r>
            <a:r>
              <a:rPr lang="en-US" altLang="zh-CN" dirty="0" smtClean="0"/>
              <a:t>Google</a:t>
            </a:r>
          </a:p>
          <a:p>
            <a:pPr lvl="1"/>
            <a:r>
              <a:rPr lang="en-US" altLang="zh-CN" dirty="0" err="1"/>
              <a:t>TrueMotion</a:t>
            </a:r>
            <a:r>
              <a:rPr lang="en-US" altLang="zh-CN" dirty="0"/>
              <a:t> S</a:t>
            </a:r>
            <a:r>
              <a:rPr lang="zh-CN" altLang="en-US" dirty="0"/>
              <a:t>、</a:t>
            </a:r>
            <a:r>
              <a:rPr lang="en-US" altLang="zh-CN" dirty="0" err="1"/>
              <a:t>TrueMotion</a:t>
            </a:r>
            <a:r>
              <a:rPr lang="en-US" altLang="zh-CN" dirty="0"/>
              <a:t> 2</a:t>
            </a:r>
            <a:r>
              <a:rPr lang="zh-CN" altLang="en-US" dirty="0"/>
              <a:t>、</a:t>
            </a:r>
            <a:r>
              <a:rPr lang="en-US" altLang="zh-CN" dirty="0"/>
              <a:t>VP3</a:t>
            </a:r>
            <a:r>
              <a:rPr lang="zh-CN" altLang="en-US" dirty="0"/>
              <a:t>、</a:t>
            </a:r>
            <a:r>
              <a:rPr lang="en-US" altLang="zh-CN" dirty="0"/>
              <a:t>VP4</a:t>
            </a:r>
            <a:r>
              <a:rPr lang="zh-CN" altLang="en-US" dirty="0"/>
              <a:t>、</a:t>
            </a:r>
            <a:r>
              <a:rPr lang="en-US" altLang="zh-CN" dirty="0"/>
              <a:t>VP5</a:t>
            </a:r>
            <a:r>
              <a:rPr lang="zh-CN" altLang="en-US" dirty="0"/>
              <a:t>、</a:t>
            </a:r>
            <a:r>
              <a:rPr lang="en-US" altLang="zh-CN" dirty="0" err="1"/>
              <a:t>TrueMotion</a:t>
            </a:r>
            <a:r>
              <a:rPr lang="en-US" altLang="zh-CN" dirty="0"/>
              <a:t> </a:t>
            </a:r>
            <a:r>
              <a:rPr lang="en-US" altLang="zh-CN" dirty="0" smtClean="0"/>
              <a:t>VP6</a:t>
            </a:r>
            <a:r>
              <a:rPr lang="zh-CN" altLang="en-US" dirty="0" smtClean="0"/>
              <a:t>、</a:t>
            </a:r>
            <a:r>
              <a:rPr lang="en-US" altLang="zh-CN" dirty="0" smtClean="0"/>
              <a:t> </a:t>
            </a:r>
            <a:r>
              <a:rPr lang="en-US" altLang="zh-CN" dirty="0" err="1"/>
              <a:t>TrueMotion</a:t>
            </a:r>
            <a:r>
              <a:rPr lang="en-US" altLang="zh-CN" dirty="0"/>
              <a:t> </a:t>
            </a:r>
            <a:r>
              <a:rPr lang="en-US" altLang="zh-CN" dirty="0" smtClean="0"/>
              <a:t>VP7</a:t>
            </a:r>
            <a:r>
              <a:rPr lang="zh-CN" altLang="en-US" dirty="0" smtClean="0"/>
              <a:t>和</a:t>
            </a:r>
            <a:r>
              <a:rPr lang="en-US" altLang="zh-CN" dirty="0" smtClean="0"/>
              <a:t>VP8</a:t>
            </a:r>
            <a:r>
              <a:rPr lang="zh-CN" altLang="en-US" dirty="0" smtClean="0"/>
              <a:t>等</a:t>
            </a:r>
            <a:endParaRPr lang="en-US" altLang="zh-CN" dirty="0" smtClean="0"/>
          </a:p>
          <a:p>
            <a:pPr lvl="1"/>
            <a:r>
              <a:rPr lang="zh-CN" altLang="en-US" dirty="0" smtClean="0"/>
              <a:t>其中</a:t>
            </a:r>
            <a:r>
              <a:rPr lang="en-US" altLang="zh-CN" dirty="0" smtClean="0"/>
              <a:t>VP3</a:t>
            </a:r>
            <a:r>
              <a:rPr lang="zh-CN" altLang="en-US" dirty="0" smtClean="0"/>
              <a:t>就是</a:t>
            </a:r>
            <a:r>
              <a:rPr lang="en-US" altLang="zh-CN" dirty="0" err="1" smtClean="0"/>
              <a:t>Ogg</a:t>
            </a:r>
            <a:r>
              <a:rPr lang="en-US" altLang="zh-CN" dirty="0" smtClean="0"/>
              <a:t> </a:t>
            </a:r>
            <a:r>
              <a:rPr lang="en-US" altLang="zh-CN" dirty="0" err="1" smtClean="0"/>
              <a:t>Theora</a:t>
            </a:r>
            <a:r>
              <a:rPr lang="zh-CN" altLang="en-US" dirty="0" smtClean="0"/>
              <a:t>的前身</a:t>
            </a:r>
            <a:endParaRPr lang="en-US" altLang="zh-CN" dirty="0" smtClean="0"/>
          </a:p>
          <a:p>
            <a:pPr lvl="1"/>
            <a:r>
              <a:rPr lang="en-US" altLang="zh-CN" dirty="0" smtClean="0"/>
              <a:t>VP8</a:t>
            </a:r>
            <a:r>
              <a:rPr lang="zh-CN" altLang="en-US" dirty="0" smtClean="0"/>
              <a:t>将成为最新的</a:t>
            </a:r>
            <a:r>
              <a:rPr lang="en-US" altLang="zh-CN" dirty="0" err="1" smtClean="0"/>
              <a:t>WebM</a:t>
            </a:r>
            <a:r>
              <a:rPr lang="zh-CN" altLang="en-US" dirty="0" smtClean="0"/>
              <a:t>的视频部分规范</a:t>
            </a:r>
            <a:endParaRPr lang="en-US" altLang="zh-CN" dirty="0" smtClean="0"/>
          </a:p>
          <a:p>
            <a:pPr lvl="1"/>
            <a:r>
              <a:rPr lang="zh-CN" altLang="en-US" dirty="0" smtClean="0"/>
              <a:t>有专利费问题，但目前部分已豁免</a:t>
            </a:r>
            <a:endParaRPr lang="zh-CN" altLang="en-US" dirty="0"/>
          </a:p>
        </p:txBody>
      </p:sp>
    </p:spTree>
    <p:extLst>
      <p:ext uri="{BB962C8B-B14F-4D97-AF65-F5344CB8AC3E}">
        <p14:creationId xmlns:p14="http://schemas.microsoft.com/office/powerpoint/2010/main" val="88226133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常见编解码器</a:t>
            </a:r>
          </a:p>
        </p:txBody>
      </p:sp>
      <p:sp>
        <p:nvSpPr>
          <p:cNvPr id="3" name="内容占位符 2"/>
          <p:cNvSpPr>
            <a:spLocks noGrp="1"/>
          </p:cNvSpPr>
          <p:nvPr>
            <p:ph idx="1"/>
          </p:nvPr>
        </p:nvSpPr>
        <p:spPr/>
        <p:txBody>
          <a:bodyPr/>
          <a:lstStyle/>
          <a:p>
            <a:r>
              <a:rPr lang="en-US" altLang="zh-CN" dirty="0" smtClean="0"/>
              <a:t>WMV</a:t>
            </a:r>
          </a:p>
          <a:p>
            <a:pPr lvl="1"/>
            <a:r>
              <a:rPr lang="en-US" altLang="zh-CN" dirty="0" smtClean="0"/>
              <a:t>Windows </a:t>
            </a:r>
            <a:r>
              <a:rPr lang="en-US" altLang="zh-CN" dirty="0"/>
              <a:t>Media </a:t>
            </a:r>
            <a:r>
              <a:rPr lang="en-US" altLang="zh-CN" dirty="0" smtClean="0"/>
              <a:t>Video</a:t>
            </a:r>
            <a:r>
              <a:rPr lang="zh-CN" altLang="en-US" dirty="0" smtClean="0"/>
              <a:t>，是</a:t>
            </a:r>
            <a:r>
              <a:rPr lang="zh-CN" altLang="en-US" dirty="0"/>
              <a:t>微软公司开发的一组数字视频编解码格式的</a:t>
            </a:r>
            <a:r>
              <a:rPr lang="zh-CN" altLang="en-US" dirty="0" smtClean="0"/>
              <a:t>通称</a:t>
            </a:r>
            <a:endParaRPr lang="en-US" altLang="zh-CN" dirty="0" smtClean="0"/>
          </a:p>
          <a:p>
            <a:pPr lvl="1"/>
            <a:r>
              <a:rPr lang="zh-CN" altLang="en-US" dirty="0" smtClean="0"/>
              <a:t>主要包括</a:t>
            </a:r>
            <a:r>
              <a:rPr lang="en-US" altLang="zh-CN" dirty="0"/>
              <a:t>WMV 7</a:t>
            </a:r>
            <a:r>
              <a:rPr lang="zh-CN" altLang="en-US" dirty="0"/>
              <a:t>、</a:t>
            </a:r>
            <a:r>
              <a:rPr lang="en-US" altLang="zh-CN" dirty="0"/>
              <a:t>WMV 8</a:t>
            </a:r>
            <a:r>
              <a:rPr lang="zh-CN" altLang="en-US" dirty="0"/>
              <a:t>、</a:t>
            </a:r>
            <a:r>
              <a:rPr lang="en-US" altLang="zh-CN" dirty="0"/>
              <a:t>WMV 9</a:t>
            </a:r>
            <a:r>
              <a:rPr lang="zh-CN" altLang="en-US" dirty="0"/>
              <a:t>、</a:t>
            </a:r>
            <a:r>
              <a:rPr lang="en-US" altLang="zh-CN" dirty="0"/>
              <a:t>WPV </a:t>
            </a:r>
            <a:r>
              <a:rPr lang="en-US" altLang="zh-CN" dirty="0" smtClean="0"/>
              <a:t>10</a:t>
            </a:r>
          </a:p>
          <a:p>
            <a:pPr lvl="1"/>
            <a:r>
              <a:rPr lang="en-US" altLang="zh-CN" dirty="0"/>
              <a:t>WMV </a:t>
            </a:r>
            <a:r>
              <a:rPr lang="zh-CN" altLang="en-US" dirty="0"/>
              <a:t>可以被看作是</a:t>
            </a:r>
            <a:r>
              <a:rPr lang="en-US" altLang="zh-CN" dirty="0"/>
              <a:t>MPEG-4</a:t>
            </a:r>
            <a:r>
              <a:rPr lang="zh-CN" altLang="en-US" dirty="0"/>
              <a:t>的一个增强</a:t>
            </a:r>
            <a:r>
              <a:rPr lang="zh-CN" altLang="en-US" dirty="0" smtClean="0"/>
              <a:t>版本</a:t>
            </a:r>
            <a:endParaRPr lang="en-US" altLang="zh-CN" dirty="0" smtClean="0"/>
          </a:p>
          <a:p>
            <a:r>
              <a:rPr lang="en-US" altLang="zh-CN" dirty="0" smtClean="0"/>
              <a:t>AVS</a:t>
            </a:r>
          </a:p>
          <a:p>
            <a:pPr lvl="1"/>
            <a:r>
              <a:rPr lang="zh-CN" altLang="en-US" dirty="0"/>
              <a:t>中国制定的音视频压缩编码</a:t>
            </a:r>
            <a:r>
              <a:rPr lang="zh-CN" altLang="en-US" dirty="0" smtClean="0"/>
              <a:t>标准</a:t>
            </a:r>
            <a:endParaRPr lang="en-US" altLang="zh-CN" dirty="0" smtClean="0"/>
          </a:p>
          <a:p>
            <a:pPr lvl="1"/>
            <a:r>
              <a:rPr lang="zh-CN" altLang="en-US" dirty="0" smtClean="0"/>
              <a:t>与</a:t>
            </a:r>
            <a:r>
              <a:rPr lang="en-US" altLang="zh-CN" dirty="0" smtClean="0"/>
              <a:t>H.264</a:t>
            </a:r>
            <a:r>
              <a:rPr lang="zh-CN" altLang="en-US" dirty="0" smtClean="0"/>
              <a:t>非常相似</a:t>
            </a:r>
            <a:endParaRPr lang="en-US" altLang="zh-CN" dirty="0" smtClean="0"/>
          </a:p>
          <a:p>
            <a:pPr lvl="1"/>
            <a:r>
              <a:rPr lang="zh-CN" altLang="en-US" dirty="0" smtClean="0"/>
              <a:t>主要用于回避专利问题</a:t>
            </a:r>
            <a:endParaRPr lang="en-US" altLang="zh-CN" dirty="0" smtClean="0"/>
          </a:p>
          <a:p>
            <a:pPr lvl="1"/>
            <a:endParaRPr lang="zh-CN" altLang="en-US" dirty="0"/>
          </a:p>
        </p:txBody>
      </p:sp>
    </p:spTree>
    <p:extLst>
      <p:ext uri="{BB962C8B-B14F-4D97-AF65-F5344CB8AC3E}">
        <p14:creationId xmlns:p14="http://schemas.microsoft.com/office/powerpoint/2010/main" val="100176766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Grp="1" noChangeArrowheads="1"/>
          </p:cNvSpPr>
          <p:nvPr>
            <p:ph type="title"/>
          </p:nvPr>
        </p:nvSpPr>
        <p:spPr/>
        <p:txBody>
          <a:bodyPr/>
          <a:lstStyle/>
          <a:p>
            <a:r>
              <a:rPr lang="zh-CN" altLang="en-US"/>
              <a:t>常见视频格式</a:t>
            </a:r>
          </a:p>
        </p:txBody>
      </p:sp>
      <p:sp>
        <p:nvSpPr>
          <p:cNvPr id="1281027" name="Rectangle 3" descr="Rectangle: Click to edit Master text styles&#10;Second level&#10;Third level&#10;Fourth level&#10;Fifth level"/>
          <p:cNvSpPr>
            <a:spLocks noGrp="1" noChangeArrowheads="1"/>
          </p:cNvSpPr>
          <p:nvPr>
            <p:ph type="body" idx="1"/>
          </p:nvPr>
        </p:nvSpPr>
        <p:spPr/>
        <p:txBody>
          <a:bodyPr/>
          <a:lstStyle/>
          <a:p>
            <a:r>
              <a:rPr lang="en-US" altLang="zh-CN"/>
              <a:t>QuickTime:</a:t>
            </a:r>
          </a:p>
          <a:p>
            <a:pPr lvl="1"/>
            <a:r>
              <a:rPr lang="en-US" altLang="zh-CN"/>
              <a:t>Apple</a:t>
            </a:r>
          </a:p>
          <a:p>
            <a:pPr lvl="1"/>
            <a:r>
              <a:rPr lang="zh-CN" altLang="en-US"/>
              <a:t>后缀名为</a:t>
            </a:r>
            <a:r>
              <a:rPr lang="en-US" altLang="zh-CN"/>
              <a:t>.qt</a:t>
            </a:r>
            <a:r>
              <a:rPr lang="zh-CN" altLang="en-US"/>
              <a:t>或者</a:t>
            </a:r>
            <a:r>
              <a:rPr lang="en-US" altLang="zh-CN"/>
              <a:t>.mov</a:t>
            </a:r>
          </a:p>
          <a:p>
            <a:pPr lvl="1"/>
            <a:r>
              <a:rPr lang="en-US" altLang="zh-CN"/>
              <a:t>Web</a:t>
            </a:r>
            <a:r>
              <a:rPr lang="zh-CN" altLang="en-US"/>
              <a:t>上占优势的视频文件标准</a:t>
            </a:r>
            <a:r>
              <a:rPr lang="en-US" altLang="zh-CN"/>
              <a:t>,</a:t>
            </a:r>
            <a:r>
              <a:rPr lang="zh-CN" altLang="en-US"/>
              <a:t>发布</a:t>
            </a:r>
            <a:r>
              <a:rPr lang="en-US" altLang="zh-CN"/>
              <a:t>Web</a:t>
            </a:r>
            <a:r>
              <a:rPr lang="zh-CN" altLang="en-US"/>
              <a:t>影像的最好的跨平台解决方案</a:t>
            </a:r>
          </a:p>
          <a:p>
            <a:pPr lvl="1"/>
            <a:r>
              <a:rPr lang="zh-CN" altLang="en-US"/>
              <a:t>可提供跨平台</a:t>
            </a:r>
            <a:r>
              <a:rPr lang="en-US" altLang="zh-CN"/>
              <a:t>,</a:t>
            </a:r>
            <a:r>
              <a:rPr lang="zh-CN" altLang="en-US"/>
              <a:t>时间同步的数字化视频</a:t>
            </a:r>
            <a:r>
              <a:rPr lang="en-US" altLang="zh-CN"/>
              <a:t>,</a:t>
            </a:r>
            <a:r>
              <a:rPr lang="zh-CN" altLang="en-US"/>
              <a:t>音频</a:t>
            </a:r>
            <a:r>
              <a:rPr lang="en-US" altLang="zh-CN"/>
              <a:t>,</a:t>
            </a:r>
            <a:r>
              <a:rPr lang="zh-CN" altLang="en-US"/>
              <a:t>三维“虚拟现实”环境以及其他多媒体类型</a:t>
            </a:r>
          </a:p>
        </p:txBody>
      </p:sp>
    </p:spTree>
    <p:extLst>
      <p:ext uri="{BB962C8B-B14F-4D97-AF65-F5344CB8AC3E}">
        <p14:creationId xmlns:p14="http://schemas.microsoft.com/office/powerpoint/2010/main" val="212947175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ChangeArrowheads="1"/>
          </p:cNvSpPr>
          <p:nvPr>
            <p:ph type="title"/>
          </p:nvPr>
        </p:nvSpPr>
        <p:spPr/>
        <p:txBody>
          <a:bodyPr/>
          <a:lstStyle/>
          <a:p>
            <a:r>
              <a:rPr lang="zh-CN" altLang="en-US" dirty="0"/>
              <a:t>常见视频格式</a:t>
            </a:r>
          </a:p>
        </p:txBody>
      </p:sp>
      <p:sp>
        <p:nvSpPr>
          <p:cNvPr id="128307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AVI:</a:t>
            </a:r>
          </a:p>
          <a:p>
            <a:pPr lvl="1"/>
            <a:r>
              <a:rPr lang="en-US" altLang="zh-CN" dirty="0"/>
              <a:t>Microsoft Windows</a:t>
            </a:r>
            <a:r>
              <a:rPr lang="zh-CN" altLang="en-US" dirty="0" smtClean="0"/>
              <a:t>平台旧标准</a:t>
            </a:r>
            <a:r>
              <a:rPr lang="zh-CN" altLang="en-US" dirty="0"/>
              <a:t>格式</a:t>
            </a:r>
          </a:p>
          <a:p>
            <a:pPr lvl="1"/>
            <a:r>
              <a:rPr lang="en-US" altLang="zh-CN" dirty="0"/>
              <a:t>Video for Windows</a:t>
            </a:r>
          </a:p>
          <a:p>
            <a:pPr lvl="1"/>
            <a:r>
              <a:rPr lang="zh-CN" altLang="en-US" dirty="0"/>
              <a:t>为</a:t>
            </a:r>
            <a:r>
              <a:rPr lang="en-US" altLang="zh-CN" dirty="0"/>
              <a:t>Audio Video Interleave</a:t>
            </a:r>
            <a:r>
              <a:rPr lang="zh-CN" altLang="en-US" dirty="0"/>
              <a:t>缩写</a:t>
            </a:r>
          </a:p>
          <a:p>
            <a:pPr lvl="1"/>
            <a:r>
              <a:rPr lang="zh-CN" altLang="en-US" dirty="0"/>
              <a:t>后缀名为</a:t>
            </a:r>
            <a:r>
              <a:rPr lang="en-US" altLang="zh-CN" dirty="0"/>
              <a:t>.</a:t>
            </a:r>
            <a:r>
              <a:rPr lang="en-US" altLang="zh-CN" dirty="0" err="1" smtClean="0"/>
              <a:t>avi</a:t>
            </a:r>
            <a:endParaRPr lang="en-US" altLang="zh-CN" dirty="0" smtClean="0"/>
          </a:p>
          <a:p>
            <a:pPr lvl="1"/>
            <a:r>
              <a:rPr lang="zh-CN" altLang="en-US" dirty="0"/>
              <a:t>不</a:t>
            </a:r>
            <a:r>
              <a:rPr lang="zh-CN" altLang="en-US" dirty="0" smtClean="0"/>
              <a:t>支持当今大部分音频视频编解码器，不支持元数据</a:t>
            </a:r>
            <a:endParaRPr lang="en-US" altLang="zh-CN" dirty="0"/>
          </a:p>
        </p:txBody>
      </p:sp>
    </p:spTree>
    <p:extLst>
      <p:ext uri="{BB962C8B-B14F-4D97-AF65-F5344CB8AC3E}">
        <p14:creationId xmlns:p14="http://schemas.microsoft.com/office/powerpoint/2010/main" val="15023165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smtClean="0"/>
              <a:t>ASF</a:t>
            </a:r>
          </a:p>
          <a:p>
            <a:pPr lvl="1"/>
            <a:r>
              <a:rPr lang="en-US" altLang="zh-CN" dirty="0"/>
              <a:t>Advanced Streaming F</a:t>
            </a:r>
            <a:r>
              <a:rPr lang="en-US" altLang="zh-CN" dirty="0" smtClean="0"/>
              <a:t>ormat</a:t>
            </a:r>
            <a:r>
              <a:rPr lang="zh-CN" altLang="en-US" dirty="0" smtClean="0"/>
              <a:t>，高级</a:t>
            </a:r>
            <a:r>
              <a:rPr lang="zh-CN" altLang="en-US" dirty="0"/>
              <a:t>流</a:t>
            </a:r>
            <a:r>
              <a:rPr lang="zh-CN" altLang="en-US" dirty="0" smtClean="0"/>
              <a:t>格式</a:t>
            </a:r>
            <a:endParaRPr lang="en-US" altLang="zh-CN" dirty="0" smtClean="0"/>
          </a:p>
          <a:p>
            <a:pPr lvl="1"/>
            <a:r>
              <a:rPr lang="en-US" altLang="zh-CN" dirty="0"/>
              <a:t>Microsoft Windows</a:t>
            </a:r>
            <a:r>
              <a:rPr lang="zh-CN" altLang="en-US" dirty="0" smtClean="0"/>
              <a:t>平台新标准封装格式，用于封装</a:t>
            </a:r>
            <a:r>
              <a:rPr lang="en-US" altLang="zh-CN" dirty="0" smtClean="0"/>
              <a:t>WMV</a:t>
            </a:r>
            <a:r>
              <a:rPr lang="zh-CN" altLang="en-US" dirty="0" smtClean="0"/>
              <a:t>编码文件</a:t>
            </a:r>
            <a:endParaRPr lang="zh-CN" altLang="en-US" dirty="0"/>
          </a:p>
          <a:p>
            <a:pPr lvl="1"/>
            <a:r>
              <a:rPr lang="en-US" altLang="zh-CN" dirty="0"/>
              <a:t>.</a:t>
            </a:r>
            <a:r>
              <a:rPr lang="en-US" altLang="zh-CN" dirty="0" err="1"/>
              <a:t>wmv</a:t>
            </a:r>
            <a:r>
              <a:rPr lang="zh-CN" altLang="en-US" dirty="0"/>
              <a:t>或者</a:t>
            </a:r>
            <a:r>
              <a:rPr lang="en-US" altLang="zh-CN" dirty="0"/>
              <a:t>.</a:t>
            </a:r>
            <a:r>
              <a:rPr lang="en-US" altLang="zh-CN" dirty="0" err="1" smtClean="0"/>
              <a:t>asf</a:t>
            </a:r>
            <a:r>
              <a:rPr lang="zh-CN" altLang="en-US" dirty="0" smtClean="0"/>
              <a:t>，后者能够</a:t>
            </a:r>
            <a:r>
              <a:rPr lang="zh-CN" altLang="en-US" dirty="0"/>
              <a:t>支持用于保护知识产权的数字版权管理（</a:t>
            </a:r>
            <a:r>
              <a:rPr lang="en-US" altLang="zh-CN" dirty="0"/>
              <a:t>DRM</a:t>
            </a:r>
            <a:r>
              <a:rPr lang="zh-CN" altLang="en-US" dirty="0"/>
              <a:t>）工具</a:t>
            </a:r>
          </a:p>
        </p:txBody>
      </p:sp>
    </p:spTree>
    <p:extLst>
      <p:ext uri="{BB962C8B-B14F-4D97-AF65-F5344CB8AC3E}">
        <p14:creationId xmlns:p14="http://schemas.microsoft.com/office/powerpoint/2010/main" val="234778758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p:nvPr>
        </p:nvSpPr>
        <p:spPr/>
        <p:txBody>
          <a:bodyPr/>
          <a:lstStyle/>
          <a:p>
            <a:r>
              <a:rPr lang="zh-CN" altLang="en-US"/>
              <a:t>常见视频格式</a:t>
            </a:r>
          </a:p>
        </p:txBody>
      </p:sp>
      <p:sp>
        <p:nvSpPr>
          <p:cNvPr id="128409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RM/RMVB:</a:t>
            </a:r>
            <a:endParaRPr lang="en-US" altLang="zh-CN" dirty="0"/>
          </a:p>
          <a:p>
            <a:pPr lvl="1"/>
            <a:r>
              <a:rPr lang="en-US" altLang="zh-CN" dirty="0" err="1" smtClean="0"/>
              <a:t>RealNetworks</a:t>
            </a:r>
            <a:r>
              <a:rPr lang="zh-CN" altLang="en-US" dirty="0" smtClean="0"/>
              <a:t>，在亚洲比较流行</a:t>
            </a:r>
            <a:endParaRPr lang="en-US" altLang="zh-CN" dirty="0" smtClean="0"/>
          </a:p>
          <a:p>
            <a:pPr lvl="1"/>
            <a:r>
              <a:rPr lang="en-US" altLang="zh-CN" dirty="0" smtClean="0"/>
              <a:t>RM</a:t>
            </a:r>
            <a:r>
              <a:rPr lang="zh-CN" altLang="en-US" dirty="0" smtClean="0"/>
              <a:t>为固定比特率编码，</a:t>
            </a:r>
            <a:r>
              <a:rPr lang="en-US" altLang="zh-CN" dirty="0" smtClean="0"/>
              <a:t>RMVB</a:t>
            </a:r>
            <a:r>
              <a:rPr lang="zh-CN" altLang="en-US" dirty="0" smtClean="0"/>
              <a:t>为可变比特率编码</a:t>
            </a:r>
            <a:endParaRPr lang="en-US" altLang="zh-CN" dirty="0"/>
          </a:p>
          <a:p>
            <a:pPr lvl="1"/>
            <a:r>
              <a:rPr lang="zh-CN" altLang="en-US" dirty="0"/>
              <a:t>后缀名为</a:t>
            </a:r>
            <a:r>
              <a:rPr lang="en-US" altLang="zh-CN" dirty="0"/>
              <a:t>.</a:t>
            </a:r>
            <a:r>
              <a:rPr lang="en-US" altLang="zh-CN" dirty="0" err="1" smtClean="0"/>
              <a:t>rm</a:t>
            </a:r>
            <a:r>
              <a:rPr lang="zh-CN" altLang="en-US" dirty="0"/>
              <a:t>或者</a:t>
            </a:r>
            <a:r>
              <a:rPr lang="en-US" altLang="zh-CN" dirty="0" smtClean="0"/>
              <a:t>.</a:t>
            </a:r>
            <a:r>
              <a:rPr lang="en-US" altLang="zh-CN" dirty="0" err="1" smtClean="0"/>
              <a:t>rmvb</a:t>
            </a:r>
            <a:endParaRPr lang="en-US" altLang="zh-CN" dirty="0"/>
          </a:p>
          <a:p>
            <a:pPr lvl="1"/>
            <a:r>
              <a:rPr lang="zh-CN" altLang="en-US" dirty="0"/>
              <a:t>流式传输</a:t>
            </a:r>
          </a:p>
          <a:p>
            <a:pPr lvl="1"/>
            <a:endParaRPr lang="en-US" altLang="zh-CN" dirty="0"/>
          </a:p>
        </p:txBody>
      </p:sp>
    </p:spTree>
    <p:extLst>
      <p:ext uri="{BB962C8B-B14F-4D97-AF65-F5344CB8AC3E}">
        <p14:creationId xmlns:p14="http://schemas.microsoft.com/office/powerpoint/2010/main" val="28626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多媒体的几个基本概念</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7476" y="1905000"/>
            <a:ext cx="5641848" cy="4114800"/>
          </a:xfrm>
        </p:spPr>
      </p:pic>
    </p:spTree>
    <p:extLst>
      <p:ext uri="{BB962C8B-B14F-4D97-AF65-F5344CB8AC3E}">
        <p14:creationId xmlns:p14="http://schemas.microsoft.com/office/powerpoint/2010/main" val="57558324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smtClean="0"/>
              <a:t>FLK</a:t>
            </a:r>
          </a:p>
          <a:p>
            <a:pPr lvl="1"/>
            <a:r>
              <a:rPr lang="en-US" altLang="zh-CN" dirty="0" smtClean="0"/>
              <a:t>Adobe/</a:t>
            </a:r>
            <a:r>
              <a:rPr lang="en-US" altLang="zh-CN" dirty="0" err="1" smtClean="0"/>
              <a:t>Micromedia</a:t>
            </a:r>
            <a:endParaRPr lang="en-US" altLang="zh-CN" dirty="0" smtClean="0"/>
          </a:p>
          <a:p>
            <a:pPr lvl="1"/>
            <a:r>
              <a:rPr lang="en-US" altLang="zh-CN" dirty="0"/>
              <a:t>FLASH </a:t>
            </a:r>
            <a:r>
              <a:rPr lang="en-US" altLang="zh-CN" dirty="0" smtClean="0"/>
              <a:t>VIDEO</a:t>
            </a:r>
            <a:r>
              <a:rPr lang="zh-CN" altLang="en-US" dirty="0" smtClean="0"/>
              <a:t>简称</a:t>
            </a:r>
            <a:endParaRPr lang="en-US" altLang="zh-CN" dirty="0" smtClean="0"/>
          </a:p>
          <a:p>
            <a:pPr lvl="1"/>
            <a:r>
              <a:rPr lang="zh-CN" altLang="en-US" dirty="0"/>
              <a:t>流</a:t>
            </a:r>
            <a:r>
              <a:rPr lang="zh-CN" altLang="en-US" dirty="0" smtClean="0"/>
              <a:t>媒体格式，文件小，加载快</a:t>
            </a:r>
            <a:endParaRPr lang="en-US" altLang="zh-CN" dirty="0" smtClean="0"/>
          </a:p>
          <a:p>
            <a:pPr lvl="1"/>
            <a:r>
              <a:rPr lang="zh-CN" altLang="en-US" dirty="0" smtClean="0"/>
              <a:t>解决了视频导入</a:t>
            </a:r>
            <a:r>
              <a:rPr lang="en-US" altLang="zh-CN" dirty="0" smtClean="0"/>
              <a:t>Flash</a:t>
            </a:r>
            <a:r>
              <a:rPr lang="zh-CN" altLang="en-US" dirty="0" smtClean="0"/>
              <a:t>形成的</a:t>
            </a:r>
            <a:r>
              <a:rPr lang="en-US" altLang="zh-CN" dirty="0" err="1" smtClean="0"/>
              <a:t>swf</a:t>
            </a:r>
            <a:r>
              <a:rPr lang="zh-CN" altLang="en-US" dirty="0" smtClean="0"/>
              <a:t>文件偏大的问题</a:t>
            </a:r>
            <a:endParaRPr lang="en-US" altLang="zh-CN" dirty="0" smtClean="0"/>
          </a:p>
          <a:p>
            <a:pPr lvl="1"/>
            <a:r>
              <a:rPr lang="en-US" altLang="zh-CN" dirty="0" smtClean="0"/>
              <a:t>.</a:t>
            </a:r>
            <a:r>
              <a:rPr lang="en-US" altLang="zh-CN" dirty="0" err="1" smtClean="0"/>
              <a:t>flk</a:t>
            </a:r>
            <a:endParaRPr lang="en-US" altLang="zh-CN" dirty="0" smtClean="0"/>
          </a:p>
          <a:p>
            <a:pPr lvl="1"/>
            <a:endParaRPr lang="zh-CN" altLang="en-US" dirty="0"/>
          </a:p>
        </p:txBody>
      </p:sp>
    </p:spTree>
    <p:extLst>
      <p:ext uri="{BB962C8B-B14F-4D97-AF65-F5344CB8AC3E}">
        <p14:creationId xmlns:p14="http://schemas.microsoft.com/office/powerpoint/2010/main" val="375058170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zh-CN" altLang="en-US" dirty="0"/>
              <a:t>常见视频格式</a:t>
            </a:r>
          </a:p>
        </p:txBody>
      </p:sp>
      <p:sp>
        <p:nvSpPr>
          <p:cNvPr id="13639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SWF</a:t>
            </a:r>
          </a:p>
          <a:p>
            <a:pPr lvl="1"/>
            <a:r>
              <a:rPr lang="en-US" altLang="zh-CN" dirty="0" smtClean="0"/>
              <a:t>Macromedia </a:t>
            </a:r>
            <a:r>
              <a:rPr lang="en-US" altLang="zh-CN" dirty="0"/>
              <a:t>Flash, .</a:t>
            </a:r>
            <a:r>
              <a:rPr lang="en-US" altLang="zh-CN" dirty="0" err="1"/>
              <a:t>swf</a:t>
            </a:r>
            <a:r>
              <a:rPr lang="zh-CN" altLang="en-US" dirty="0"/>
              <a:t>文件</a:t>
            </a:r>
          </a:p>
          <a:p>
            <a:pPr lvl="1"/>
            <a:r>
              <a:rPr lang="zh-CN" altLang="en-US" dirty="0"/>
              <a:t>具有绘画图形</a:t>
            </a:r>
            <a:r>
              <a:rPr lang="en-US" altLang="zh-CN" dirty="0"/>
              <a:t>,</a:t>
            </a:r>
            <a:r>
              <a:rPr lang="zh-CN" altLang="en-US" dirty="0"/>
              <a:t>生成动画和加入声音和加入视频的功能</a:t>
            </a:r>
          </a:p>
          <a:p>
            <a:pPr lvl="1"/>
            <a:r>
              <a:rPr lang="zh-CN" altLang="en-US" dirty="0"/>
              <a:t>可以嵌入</a:t>
            </a:r>
            <a:r>
              <a:rPr lang="en-US" altLang="zh-CN" dirty="0"/>
              <a:t>Web</a:t>
            </a:r>
            <a:r>
              <a:rPr lang="zh-CN" altLang="en-US" dirty="0"/>
              <a:t>页面</a:t>
            </a:r>
            <a:r>
              <a:rPr lang="en-US" altLang="zh-CN" dirty="0"/>
              <a:t>,</a:t>
            </a:r>
            <a:r>
              <a:rPr lang="zh-CN" altLang="en-US" dirty="0"/>
              <a:t>可以作为独立应用程序放置到</a:t>
            </a:r>
            <a:r>
              <a:rPr lang="en-US" altLang="zh-CN" dirty="0"/>
              <a:t>CD/DVD-ROM</a:t>
            </a:r>
            <a:r>
              <a:rPr lang="zh-CN" altLang="en-US" dirty="0"/>
              <a:t>上</a:t>
            </a:r>
            <a:r>
              <a:rPr lang="en-US" altLang="zh-CN" dirty="0"/>
              <a:t>,</a:t>
            </a:r>
            <a:r>
              <a:rPr lang="zh-CN" altLang="en-US" dirty="0"/>
              <a:t>可以转换为单机可执行程序</a:t>
            </a:r>
            <a:r>
              <a:rPr lang="en-US" altLang="zh-CN" dirty="0"/>
              <a:t>(.exe)</a:t>
            </a:r>
          </a:p>
          <a:p>
            <a:pPr lvl="1"/>
            <a:r>
              <a:rPr lang="zh-CN" altLang="en-US" dirty="0"/>
              <a:t>包含有编写脚本工具</a:t>
            </a:r>
            <a:r>
              <a:rPr lang="en-US" altLang="zh-CN" dirty="0" err="1" smtClean="0"/>
              <a:t>ActionScript</a:t>
            </a:r>
            <a:endParaRPr lang="en-US" altLang="zh-CN" dirty="0"/>
          </a:p>
        </p:txBody>
      </p:sp>
    </p:spTree>
    <p:extLst>
      <p:ext uri="{BB962C8B-B14F-4D97-AF65-F5344CB8AC3E}">
        <p14:creationId xmlns:p14="http://schemas.microsoft.com/office/powerpoint/2010/main" val="251634940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err="1"/>
              <a:t>Matroska</a:t>
            </a:r>
            <a:endParaRPr lang="en-US" altLang="zh-CN" dirty="0" smtClean="0"/>
          </a:p>
          <a:p>
            <a:pPr lvl="1"/>
            <a:r>
              <a:rPr lang="zh-CN" altLang="en-US" dirty="0" smtClean="0"/>
              <a:t>开源容器，</a:t>
            </a:r>
            <a:r>
              <a:rPr lang="en-US" altLang="zh-CN" dirty="0" smtClean="0"/>
              <a:t>Matroska.org</a:t>
            </a:r>
            <a:r>
              <a:rPr lang="zh-CN" altLang="en-US" dirty="0" smtClean="0"/>
              <a:t>维护</a:t>
            </a:r>
            <a:endParaRPr lang="en-US" altLang="zh-CN" dirty="0" smtClean="0"/>
          </a:p>
          <a:p>
            <a:pPr lvl="1"/>
            <a:r>
              <a:rPr lang="zh-CN" altLang="en-US" dirty="0" smtClean="0"/>
              <a:t>可</a:t>
            </a:r>
            <a:r>
              <a:rPr lang="zh-CN" altLang="en-US" dirty="0"/>
              <a:t>把多种不同编码的视频及</a:t>
            </a:r>
            <a:r>
              <a:rPr lang="en-US" altLang="zh-CN" dirty="0"/>
              <a:t>16</a:t>
            </a:r>
            <a:r>
              <a:rPr lang="zh-CN" altLang="en-US" dirty="0"/>
              <a:t>条或以上不同格式的音频和语言不同的字幕封装到一个</a:t>
            </a:r>
            <a:r>
              <a:rPr lang="en-US" altLang="zh-CN" dirty="0" err="1"/>
              <a:t>Matroska</a:t>
            </a:r>
            <a:r>
              <a:rPr lang="en-US" altLang="zh-CN" dirty="0"/>
              <a:t> Media</a:t>
            </a:r>
            <a:r>
              <a:rPr lang="zh-CN" altLang="en-US" dirty="0"/>
              <a:t>档</a:t>
            </a:r>
            <a:r>
              <a:rPr lang="zh-CN" altLang="en-US" dirty="0" smtClean="0"/>
              <a:t>内</a:t>
            </a:r>
            <a:endParaRPr lang="en-US" altLang="zh-CN" dirty="0" smtClean="0"/>
          </a:p>
          <a:p>
            <a:pPr lvl="1"/>
            <a:r>
              <a:rPr lang="en-US" altLang="zh-CN" dirty="0" err="1" smtClean="0"/>
              <a:t>WebM</a:t>
            </a:r>
            <a:r>
              <a:rPr lang="zh-CN" altLang="en-US" dirty="0" smtClean="0"/>
              <a:t>封装方式的基础</a:t>
            </a:r>
            <a:endParaRPr lang="en-US" altLang="zh-CN" dirty="0" smtClean="0"/>
          </a:p>
          <a:p>
            <a:pPr lvl="1"/>
            <a:r>
              <a:rPr lang="en-US" altLang="zh-CN" dirty="0"/>
              <a:t>.</a:t>
            </a:r>
            <a:r>
              <a:rPr lang="en-US" altLang="zh-CN" dirty="0" err="1" smtClean="0"/>
              <a:t>mkv</a:t>
            </a:r>
            <a:r>
              <a:rPr lang="zh-CN" altLang="en-US" dirty="0" smtClean="0"/>
              <a:t>、</a:t>
            </a:r>
            <a:r>
              <a:rPr lang="en-US" altLang="zh-CN" dirty="0" smtClean="0"/>
              <a:t>.</a:t>
            </a:r>
            <a:r>
              <a:rPr lang="en-US" altLang="zh-CN" dirty="0" err="1" smtClean="0"/>
              <a:t>mka</a:t>
            </a:r>
            <a:r>
              <a:rPr lang="zh-CN" altLang="en-US" dirty="0" smtClean="0"/>
              <a:t>、</a:t>
            </a:r>
            <a:r>
              <a:rPr lang="en-US" altLang="zh-CN" dirty="0" smtClean="0"/>
              <a:t>.</a:t>
            </a:r>
            <a:r>
              <a:rPr lang="en-US" altLang="zh-CN" dirty="0" err="1"/>
              <a:t>mks</a:t>
            </a:r>
            <a:endParaRPr lang="zh-CN" altLang="en-US" dirty="0"/>
          </a:p>
        </p:txBody>
      </p:sp>
    </p:spTree>
    <p:extLst>
      <p:ext uri="{BB962C8B-B14F-4D97-AF65-F5344CB8AC3E}">
        <p14:creationId xmlns:p14="http://schemas.microsoft.com/office/powerpoint/2010/main" val="415839123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smtClean="0"/>
              <a:t>MPEG-4</a:t>
            </a:r>
          </a:p>
          <a:p>
            <a:pPr lvl="1"/>
            <a:r>
              <a:rPr lang="zh-CN" altLang="en-US" dirty="0" smtClean="0"/>
              <a:t>广泛接受标准，也可容纳多个视频、音频和字幕</a:t>
            </a:r>
            <a:endParaRPr lang="en-US" altLang="zh-CN" dirty="0" smtClean="0"/>
          </a:p>
          <a:p>
            <a:pPr lvl="1"/>
            <a:r>
              <a:rPr lang="zh-CN" altLang="en-US" dirty="0" smtClean="0"/>
              <a:t>标准的</a:t>
            </a:r>
            <a:r>
              <a:rPr lang="en-US" altLang="zh-CN" dirty="0" smtClean="0"/>
              <a:t>1</a:t>
            </a:r>
            <a:r>
              <a:rPr lang="zh-CN" altLang="en-US" dirty="0" smtClean="0"/>
              <a:t>、</a:t>
            </a:r>
            <a:r>
              <a:rPr lang="en-US" altLang="zh-CN" dirty="0" smtClean="0"/>
              <a:t>14</a:t>
            </a:r>
            <a:r>
              <a:rPr lang="zh-CN" altLang="en-US" dirty="0" smtClean="0"/>
              <a:t>、</a:t>
            </a:r>
            <a:r>
              <a:rPr lang="en-US" altLang="zh-CN" dirty="0" smtClean="0"/>
              <a:t>15</a:t>
            </a:r>
            <a:r>
              <a:rPr lang="zh-CN" altLang="en-US" dirty="0" smtClean="0"/>
              <a:t>部分规定</a:t>
            </a:r>
            <a:endParaRPr lang="en-US" altLang="zh-CN" dirty="0" smtClean="0"/>
          </a:p>
          <a:p>
            <a:pPr lvl="1"/>
            <a:r>
              <a:rPr lang="en-US" altLang="zh-CN" dirty="0" smtClean="0"/>
              <a:t>.mp4</a:t>
            </a:r>
            <a:r>
              <a:rPr lang="zh-CN" altLang="en-US" dirty="0" smtClean="0"/>
              <a:t>或</a:t>
            </a:r>
            <a:r>
              <a:rPr lang="en-US" altLang="zh-CN" dirty="0" smtClean="0"/>
              <a:t>.m4v</a:t>
            </a:r>
            <a:endParaRPr lang="zh-CN" altLang="en-US" dirty="0"/>
          </a:p>
        </p:txBody>
      </p:sp>
    </p:spTree>
    <p:extLst>
      <p:ext uri="{BB962C8B-B14F-4D97-AF65-F5344CB8AC3E}">
        <p14:creationId xmlns:p14="http://schemas.microsoft.com/office/powerpoint/2010/main" val="322782799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smtClean="0"/>
              <a:t>OGM</a:t>
            </a:r>
          </a:p>
          <a:p>
            <a:pPr lvl="1"/>
            <a:r>
              <a:rPr lang="en-US" altLang="zh-CN" dirty="0" err="1"/>
              <a:t>Ogg</a:t>
            </a:r>
            <a:r>
              <a:rPr lang="en-US" altLang="zh-CN" dirty="0"/>
              <a:t> Media </a:t>
            </a:r>
            <a:r>
              <a:rPr lang="en-US" altLang="zh-CN" dirty="0" smtClean="0"/>
              <a:t>File</a:t>
            </a:r>
            <a:r>
              <a:rPr lang="zh-CN" altLang="en-US" dirty="0" smtClean="0"/>
              <a:t>，由</a:t>
            </a:r>
            <a:r>
              <a:rPr lang="en-US" altLang="zh-CN" dirty="0" err="1"/>
              <a:t>Xiph.Org</a:t>
            </a:r>
            <a:r>
              <a:rPr lang="en-US" altLang="zh-CN" dirty="0"/>
              <a:t> </a:t>
            </a:r>
            <a:r>
              <a:rPr lang="zh-CN" altLang="en-US" dirty="0" smtClean="0"/>
              <a:t>基金会维护，开放标准</a:t>
            </a:r>
            <a:endParaRPr lang="en-US" altLang="zh-CN" dirty="0" smtClean="0"/>
          </a:p>
          <a:p>
            <a:pPr lvl="1"/>
            <a:r>
              <a:rPr lang="zh-CN" altLang="en-US" dirty="0" smtClean="0"/>
              <a:t>音频标准一般选用</a:t>
            </a:r>
            <a:r>
              <a:rPr lang="en-US" altLang="zh-CN" dirty="0" err="1" smtClean="0"/>
              <a:t>Vorbis</a:t>
            </a:r>
            <a:r>
              <a:rPr lang="zh-CN" altLang="en-US" dirty="0" smtClean="0"/>
              <a:t>，视频标准一般选用</a:t>
            </a:r>
            <a:r>
              <a:rPr lang="en-US" altLang="zh-CN" dirty="0" err="1" smtClean="0"/>
              <a:t>Theora</a:t>
            </a:r>
            <a:endParaRPr lang="en-US" altLang="zh-CN" dirty="0" smtClean="0"/>
          </a:p>
          <a:p>
            <a:pPr lvl="1"/>
            <a:r>
              <a:rPr lang="nn-NO" altLang="zh-CN" dirty="0"/>
              <a:t>.</a:t>
            </a:r>
            <a:r>
              <a:rPr lang="nn-NO" altLang="zh-CN" dirty="0" smtClean="0"/>
              <a:t>ogv</a:t>
            </a:r>
            <a:r>
              <a:rPr lang="zh-CN" altLang="en-US" dirty="0" smtClean="0"/>
              <a:t>、</a:t>
            </a:r>
            <a:r>
              <a:rPr lang="nn-NO" altLang="zh-CN" dirty="0" smtClean="0"/>
              <a:t>.oga</a:t>
            </a:r>
            <a:r>
              <a:rPr lang="zh-CN" altLang="en-US" dirty="0" smtClean="0"/>
              <a:t>、</a:t>
            </a:r>
            <a:r>
              <a:rPr lang="nn-NO" altLang="zh-CN" dirty="0" smtClean="0"/>
              <a:t>.ogx</a:t>
            </a:r>
            <a:r>
              <a:rPr lang="zh-CN" altLang="en-US" dirty="0" smtClean="0"/>
              <a:t>、</a:t>
            </a:r>
            <a:r>
              <a:rPr lang="nn-NO" altLang="zh-CN" dirty="0" smtClean="0"/>
              <a:t>.ogg</a:t>
            </a:r>
            <a:r>
              <a:rPr lang="zh-CN" altLang="en-US" dirty="0" smtClean="0"/>
              <a:t>、</a:t>
            </a:r>
            <a:r>
              <a:rPr lang="nn-NO" altLang="zh-CN" dirty="0" smtClean="0"/>
              <a:t>.</a:t>
            </a:r>
            <a:r>
              <a:rPr lang="nn-NO" altLang="zh-CN" dirty="0"/>
              <a:t>spx</a:t>
            </a:r>
            <a:endParaRPr lang="zh-CN" altLang="en-US" dirty="0"/>
          </a:p>
        </p:txBody>
      </p:sp>
    </p:spTree>
    <p:extLst>
      <p:ext uri="{BB962C8B-B14F-4D97-AF65-F5344CB8AC3E}">
        <p14:creationId xmlns:p14="http://schemas.microsoft.com/office/powerpoint/2010/main" val="198113007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sp>
        <p:nvSpPr>
          <p:cNvPr id="3" name="内容占位符 2"/>
          <p:cNvSpPr>
            <a:spLocks noGrp="1"/>
          </p:cNvSpPr>
          <p:nvPr>
            <p:ph idx="1"/>
          </p:nvPr>
        </p:nvSpPr>
        <p:spPr/>
        <p:txBody>
          <a:bodyPr/>
          <a:lstStyle/>
          <a:p>
            <a:r>
              <a:rPr lang="en-US" altLang="zh-CN" dirty="0" err="1" smtClean="0"/>
              <a:t>WebM</a:t>
            </a:r>
            <a:endParaRPr lang="en-US" altLang="zh-CN" dirty="0" smtClean="0"/>
          </a:p>
          <a:p>
            <a:pPr lvl="1"/>
            <a:r>
              <a:rPr lang="zh-CN" altLang="en-US" dirty="0"/>
              <a:t>由</a:t>
            </a:r>
            <a:r>
              <a:rPr lang="en-US" altLang="zh-CN" dirty="0"/>
              <a:t>Google</a:t>
            </a:r>
            <a:r>
              <a:rPr lang="zh-CN" altLang="en-US" dirty="0"/>
              <a:t>资助的项目，目标是构建一个开放的、免版权使用费的视频文件</a:t>
            </a:r>
            <a:r>
              <a:rPr lang="zh-CN" altLang="en-US" dirty="0" smtClean="0"/>
              <a:t>格式</a:t>
            </a:r>
            <a:endParaRPr lang="en-US" altLang="zh-CN" dirty="0" smtClean="0"/>
          </a:p>
          <a:p>
            <a:pPr lvl="1"/>
            <a:r>
              <a:rPr lang="zh-CN" altLang="en-US" dirty="0" smtClean="0"/>
              <a:t>音频采用</a:t>
            </a:r>
            <a:r>
              <a:rPr lang="en-US" altLang="zh-CN" dirty="0" err="1" smtClean="0"/>
              <a:t>Vorbis</a:t>
            </a:r>
            <a:r>
              <a:rPr lang="zh-CN" altLang="en-US" dirty="0" smtClean="0"/>
              <a:t>，视频采用</a:t>
            </a:r>
            <a:r>
              <a:rPr lang="en-US" altLang="zh-CN" dirty="0" smtClean="0"/>
              <a:t>VP8</a:t>
            </a:r>
            <a:r>
              <a:rPr lang="zh-CN" altLang="en-US" dirty="0" smtClean="0"/>
              <a:t>，封装以</a:t>
            </a:r>
            <a:r>
              <a:rPr lang="en-US" altLang="zh-CN" dirty="0" err="1"/>
              <a:t>Matroska</a:t>
            </a:r>
            <a:r>
              <a:rPr lang="zh-CN" altLang="en-US" dirty="0"/>
              <a:t>格式为</a:t>
            </a:r>
            <a:r>
              <a:rPr lang="zh-CN" altLang="en-US" dirty="0" smtClean="0"/>
              <a:t>基础</a:t>
            </a:r>
            <a:endParaRPr lang="en-US" altLang="zh-CN" dirty="0" smtClean="0"/>
          </a:p>
          <a:p>
            <a:pPr lvl="1"/>
            <a:r>
              <a:rPr lang="en-US" altLang="zh-CN" dirty="0" smtClean="0"/>
              <a:t>.</a:t>
            </a:r>
            <a:r>
              <a:rPr lang="en-US" altLang="zh-CN" dirty="0" err="1"/>
              <a:t>webm</a:t>
            </a:r>
            <a:endParaRPr lang="zh-CN" altLang="en-US" dirty="0"/>
          </a:p>
        </p:txBody>
      </p:sp>
    </p:spTree>
    <p:extLst>
      <p:ext uri="{BB962C8B-B14F-4D97-AF65-F5344CB8AC3E}">
        <p14:creationId xmlns:p14="http://schemas.microsoft.com/office/powerpoint/2010/main" val="245923850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2"/>
          <p:cNvSpPr>
            <a:spLocks noGrp="1" noChangeArrowheads="1"/>
          </p:cNvSpPr>
          <p:nvPr>
            <p:ph type="title"/>
          </p:nvPr>
        </p:nvSpPr>
        <p:spPr/>
        <p:txBody>
          <a:bodyPr/>
          <a:lstStyle/>
          <a:p>
            <a:r>
              <a:rPr lang="zh-CN" altLang="en-US" dirty="0"/>
              <a:t>常见视频格式</a:t>
            </a:r>
          </a:p>
        </p:txBody>
      </p:sp>
      <p:sp>
        <p:nvSpPr>
          <p:cNvPr id="128921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SMIL</a:t>
            </a:r>
          </a:p>
          <a:p>
            <a:pPr lvl="1"/>
            <a:r>
              <a:rPr lang="en-US" altLang="zh-CN" dirty="0" smtClean="0"/>
              <a:t>1998 </a:t>
            </a:r>
            <a:r>
              <a:rPr lang="en-US" altLang="zh-CN" dirty="0"/>
              <a:t>W3C SMIL(Synchronized Multimedia Integration Language, </a:t>
            </a:r>
            <a:r>
              <a:rPr lang="zh-CN" altLang="en-US" dirty="0"/>
              <a:t>同步多媒体集成语言</a:t>
            </a:r>
            <a:r>
              <a:rPr lang="en-US" altLang="zh-CN" dirty="0"/>
              <a:t>)</a:t>
            </a:r>
          </a:p>
          <a:p>
            <a:pPr lvl="1"/>
            <a:r>
              <a:rPr lang="zh-CN" altLang="en-US" dirty="0"/>
              <a:t>基于</a:t>
            </a:r>
            <a:r>
              <a:rPr lang="en-US" altLang="zh-CN" dirty="0"/>
              <a:t>XML</a:t>
            </a:r>
            <a:r>
              <a:rPr lang="zh-CN" altLang="en-US" dirty="0"/>
              <a:t>的描述语言</a:t>
            </a:r>
            <a:r>
              <a:rPr lang="en-US" altLang="zh-CN" dirty="0"/>
              <a:t>,</a:t>
            </a:r>
            <a:r>
              <a:rPr lang="zh-CN" altLang="en-US" dirty="0"/>
              <a:t>允许同时</a:t>
            </a:r>
            <a:r>
              <a:rPr lang="en-US" altLang="zh-CN" dirty="0"/>
              <a:t>,</a:t>
            </a:r>
            <a:r>
              <a:rPr lang="zh-CN" altLang="en-US" dirty="0"/>
              <a:t>顺序地出现静态文本与动态文本</a:t>
            </a:r>
            <a:r>
              <a:rPr lang="en-US" altLang="zh-CN" dirty="0"/>
              <a:t>,</a:t>
            </a:r>
            <a:r>
              <a:rPr lang="zh-CN" altLang="en-US" dirty="0"/>
              <a:t>音频与视频</a:t>
            </a:r>
          </a:p>
          <a:p>
            <a:pPr lvl="1"/>
            <a:r>
              <a:rPr lang="zh-CN" altLang="en-US" dirty="0"/>
              <a:t>与</a:t>
            </a:r>
            <a:r>
              <a:rPr lang="en-US" altLang="zh-CN" dirty="0"/>
              <a:t>Flash</a:t>
            </a:r>
            <a:r>
              <a:rPr lang="zh-CN" altLang="en-US" dirty="0"/>
              <a:t>一样</a:t>
            </a:r>
            <a:r>
              <a:rPr lang="en-US" altLang="zh-CN" dirty="0"/>
              <a:t>,SMIL</a:t>
            </a:r>
            <a:r>
              <a:rPr lang="zh-CN" altLang="en-US" dirty="0"/>
              <a:t>为所有文本实例与媒体实例提供一个时间参考</a:t>
            </a:r>
          </a:p>
          <a:p>
            <a:pPr lvl="1"/>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17324706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常见视频格式</a:t>
            </a:r>
          </a:p>
        </p:txBody>
      </p:sp>
      <p:pic>
        <p:nvPicPr>
          <p:cNvPr id="6" name="内容占位符 5"/>
          <p:cNvPicPr>
            <a:picLocks noGrp="1" noChangeAspect="1"/>
          </p:cNvPicPr>
          <p:nvPr>
            <p:ph sz="half" idx="1"/>
          </p:nvPr>
        </p:nvPicPr>
        <p:blipFill>
          <a:blip r:embed="rId2"/>
          <a:stretch>
            <a:fillRect/>
          </a:stretch>
        </p:blipFill>
        <p:spPr>
          <a:xfrm>
            <a:off x="1117600" y="3063937"/>
            <a:ext cx="5080000" cy="1796925"/>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23608"/>
            <a:ext cx="5080000" cy="2877583"/>
          </a:xfrm>
          <a:prstGeom prst="rect">
            <a:avLst/>
          </a:prstGeom>
        </p:spPr>
      </p:pic>
    </p:spTree>
    <p:extLst>
      <p:ext uri="{BB962C8B-B14F-4D97-AF65-F5344CB8AC3E}">
        <p14:creationId xmlns:p14="http://schemas.microsoft.com/office/powerpoint/2010/main" val="18453272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2"/>
          <p:cNvSpPr>
            <a:spLocks noGrp="1" noChangeArrowheads="1"/>
          </p:cNvSpPr>
          <p:nvPr>
            <p:ph type="title"/>
          </p:nvPr>
        </p:nvSpPr>
        <p:spPr/>
        <p:txBody>
          <a:bodyPr/>
          <a:lstStyle/>
          <a:p>
            <a:r>
              <a:rPr lang="zh-CN" altLang="en-US"/>
              <a:t>使用视频需考虑的额外问题</a:t>
            </a:r>
          </a:p>
        </p:txBody>
      </p:sp>
      <p:sp>
        <p:nvSpPr>
          <p:cNvPr id="1285123" name="Rectangle 3" descr="Rectangle: Click to edit Master text styles&#10;Second level&#10;Third level&#10;Fourth level&#10;Fifth level"/>
          <p:cNvSpPr>
            <a:spLocks noGrp="1" noChangeArrowheads="1"/>
          </p:cNvSpPr>
          <p:nvPr>
            <p:ph type="body" idx="1"/>
          </p:nvPr>
        </p:nvSpPr>
        <p:spPr/>
        <p:txBody>
          <a:bodyPr/>
          <a:lstStyle/>
          <a:p>
            <a:r>
              <a:rPr lang="zh-CN" altLang="en-US"/>
              <a:t>网络带宽</a:t>
            </a:r>
          </a:p>
          <a:p>
            <a:r>
              <a:rPr lang="zh-CN" altLang="en-US"/>
              <a:t>网络质量</a:t>
            </a:r>
          </a:p>
          <a:p>
            <a:r>
              <a:rPr lang="zh-CN" altLang="en-US"/>
              <a:t>视频文件创作</a:t>
            </a:r>
          </a:p>
          <a:p>
            <a:r>
              <a:rPr lang="zh-CN" altLang="en-US"/>
              <a:t>各种专有格式与不同的插件以及解码器</a:t>
            </a:r>
          </a:p>
        </p:txBody>
      </p:sp>
    </p:spTree>
    <p:extLst>
      <p:ext uri="{BB962C8B-B14F-4D97-AF65-F5344CB8AC3E}">
        <p14:creationId xmlns:p14="http://schemas.microsoft.com/office/powerpoint/2010/main" val="161535371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p:txBody>
          <a:bodyPr/>
          <a:lstStyle/>
          <a:p>
            <a:r>
              <a:rPr lang="zh-CN" altLang="en-US"/>
              <a:t>视频其他用途</a:t>
            </a:r>
          </a:p>
        </p:txBody>
      </p:sp>
      <p:sp>
        <p:nvSpPr>
          <p:cNvPr id="1288195" name="Rectangle 3" descr="Rectangle: Click to edit Master text styles&#10;Second level&#10;Third level&#10;Fourth level&#10;Fifth level"/>
          <p:cNvSpPr>
            <a:spLocks noGrp="1" noChangeArrowheads="1"/>
          </p:cNvSpPr>
          <p:nvPr>
            <p:ph type="body" idx="1"/>
          </p:nvPr>
        </p:nvSpPr>
        <p:spPr/>
        <p:txBody>
          <a:bodyPr/>
          <a:lstStyle/>
          <a:p>
            <a:r>
              <a:rPr lang="zh-CN" altLang="en-US"/>
              <a:t>电视会议</a:t>
            </a:r>
          </a:p>
          <a:p>
            <a:r>
              <a:rPr lang="zh-CN" altLang="en-US"/>
              <a:t>在线点播</a:t>
            </a:r>
          </a:p>
          <a:p>
            <a:r>
              <a:rPr lang="zh-CN" altLang="en-US"/>
              <a:t>网上电视</a:t>
            </a:r>
          </a:p>
          <a:p>
            <a:r>
              <a:rPr lang="zh-CN" altLang="en-US"/>
              <a:t>远程教育</a:t>
            </a:r>
          </a:p>
          <a:p>
            <a:r>
              <a:rPr lang="en-US" altLang="zh-CN"/>
              <a:t>……</a:t>
            </a:r>
          </a:p>
        </p:txBody>
      </p:sp>
    </p:spTree>
    <p:extLst>
      <p:ext uri="{BB962C8B-B14F-4D97-AF65-F5344CB8AC3E}">
        <p14:creationId xmlns:p14="http://schemas.microsoft.com/office/powerpoint/2010/main" val="1928254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MIME</a:t>
            </a:r>
            <a:r>
              <a:rPr lang="zh-CN" altLang="en-US" dirty="0" smtClean="0"/>
              <a:t>简介</a:t>
            </a:r>
            <a:endParaRPr lang="zh-CN" altLang="en-US" dirty="0"/>
          </a:p>
        </p:txBody>
      </p:sp>
      <p:sp>
        <p:nvSpPr>
          <p:cNvPr id="3" name="内容占位符 2"/>
          <p:cNvSpPr>
            <a:spLocks noGrp="1"/>
          </p:cNvSpPr>
          <p:nvPr>
            <p:ph idx="1"/>
          </p:nvPr>
        </p:nvSpPr>
        <p:spPr/>
        <p:txBody>
          <a:bodyPr/>
          <a:lstStyle/>
          <a:p>
            <a:r>
              <a:rPr lang="zh-CN" altLang="en-US" dirty="0"/>
              <a:t>多用途因特网邮件</a:t>
            </a:r>
            <a:r>
              <a:rPr lang="zh-CN" altLang="en-US" dirty="0" smtClean="0"/>
              <a:t>扩展（</a:t>
            </a:r>
            <a:r>
              <a:rPr lang="en-US" altLang="zh-CN" dirty="0" smtClean="0"/>
              <a:t>Multipurpose </a:t>
            </a:r>
            <a:r>
              <a:rPr lang="en-US" altLang="zh-CN" dirty="0"/>
              <a:t>Internet mail </a:t>
            </a:r>
            <a:r>
              <a:rPr lang="en-US" altLang="zh-CN" dirty="0" smtClean="0"/>
              <a:t>Extension</a:t>
            </a:r>
            <a:r>
              <a:rPr lang="zh-CN" altLang="en-US" dirty="0" smtClean="0"/>
              <a:t>）的缩写</a:t>
            </a:r>
            <a:endParaRPr lang="en-US" altLang="zh-CN" dirty="0" smtClean="0"/>
          </a:p>
          <a:p>
            <a:r>
              <a:rPr lang="zh-CN" altLang="en-US" dirty="0"/>
              <a:t>识别多媒体内容</a:t>
            </a:r>
            <a:r>
              <a:rPr lang="zh-CN" altLang="en-US" dirty="0" smtClean="0"/>
              <a:t>的标准化方式</a:t>
            </a:r>
            <a:endParaRPr lang="en-US" altLang="zh-CN" dirty="0" smtClean="0"/>
          </a:p>
          <a:p>
            <a:pPr lvl="1"/>
            <a:r>
              <a:rPr lang="zh-CN" altLang="en-US" dirty="0" smtClean="0"/>
              <a:t>浏览器和服务器根据文档的</a:t>
            </a:r>
            <a:r>
              <a:rPr lang="en-US" altLang="zh-CN" dirty="0" smtClean="0"/>
              <a:t>MIME</a:t>
            </a:r>
            <a:r>
              <a:rPr lang="zh-CN" altLang="en-US" dirty="0" smtClean="0"/>
              <a:t>类型值来判断对文档做何处理</a:t>
            </a:r>
            <a:endParaRPr lang="en-US" altLang="zh-CN" dirty="0" smtClean="0"/>
          </a:p>
          <a:p>
            <a:pPr lvl="1"/>
            <a:r>
              <a:rPr lang="zh-CN" altLang="en-US" dirty="0" smtClean="0"/>
              <a:t>如果设置不正确或不认识，则把数据转换为文本（</a:t>
            </a:r>
            <a:r>
              <a:rPr lang="en-US" altLang="zh-CN" dirty="0"/>
              <a:t> </a:t>
            </a:r>
            <a:r>
              <a:rPr lang="en-US" altLang="zh-CN" dirty="0" smtClean="0"/>
              <a:t>text/plain</a:t>
            </a:r>
            <a:r>
              <a:rPr lang="zh-CN" altLang="en-US" dirty="0" smtClean="0"/>
              <a:t>）处理</a:t>
            </a:r>
            <a:endParaRPr lang="en-US" altLang="zh-CN" dirty="0" smtClean="0"/>
          </a:p>
          <a:p>
            <a:r>
              <a:rPr lang="en-US" altLang="zh-CN" dirty="0" smtClean="0"/>
              <a:t>MIME</a:t>
            </a:r>
            <a:r>
              <a:rPr lang="zh-CN" altLang="en-US" dirty="0" smtClean="0"/>
              <a:t>值一般表现为“类型</a:t>
            </a:r>
            <a:r>
              <a:rPr lang="en-US" altLang="zh-CN" dirty="0" smtClean="0"/>
              <a:t>/</a:t>
            </a:r>
            <a:r>
              <a:rPr lang="zh-CN" altLang="en-US" dirty="0" smtClean="0"/>
              <a:t>子类型”</a:t>
            </a:r>
            <a:endParaRPr lang="en-US" altLang="zh-CN" dirty="0" smtClean="0"/>
          </a:p>
          <a:p>
            <a:pPr lvl="1"/>
            <a:r>
              <a:rPr lang="en-US" altLang="zh-CN" dirty="0"/>
              <a:t>5</a:t>
            </a:r>
            <a:r>
              <a:rPr lang="zh-CN" altLang="en-US" dirty="0"/>
              <a:t>种基本类型包括</a:t>
            </a:r>
            <a:r>
              <a:rPr lang="en-US" altLang="zh-CN" dirty="0"/>
              <a:t>text</a:t>
            </a:r>
            <a:r>
              <a:rPr lang="zh-CN" altLang="en-US" dirty="0"/>
              <a:t>、</a:t>
            </a:r>
            <a:r>
              <a:rPr lang="en-US" altLang="zh-CN" dirty="0"/>
              <a:t>image</a:t>
            </a:r>
            <a:r>
              <a:rPr lang="zh-CN" altLang="en-US" dirty="0"/>
              <a:t>、</a:t>
            </a:r>
            <a:r>
              <a:rPr lang="en-US" altLang="zh-CN" dirty="0"/>
              <a:t>audio</a:t>
            </a:r>
            <a:r>
              <a:rPr lang="zh-CN" altLang="en-US" dirty="0"/>
              <a:t>、</a:t>
            </a:r>
            <a:r>
              <a:rPr lang="en-US" altLang="zh-CN" dirty="0"/>
              <a:t>video</a:t>
            </a:r>
            <a:r>
              <a:rPr lang="zh-CN" altLang="en-US" dirty="0"/>
              <a:t>、</a:t>
            </a:r>
            <a:r>
              <a:rPr lang="en-US" altLang="zh-CN" dirty="0"/>
              <a:t>application</a:t>
            </a:r>
          </a:p>
          <a:p>
            <a:pPr lvl="1"/>
            <a:r>
              <a:rPr lang="zh-CN" altLang="en-US" dirty="0"/>
              <a:t>实验性子类型名称以</a:t>
            </a:r>
            <a:r>
              <a:rPr lang="en-US" altLang="zh-CN" dirty="0"/>
              <a:t>x-</a:t>
            </a:r>
            <a:r>
              <a:rPr lang="zh-CN" altLang="en-US" dirty="0"/>
              <a:t>开头，如</a:t>
            </a:r>
            <a:r>
              <a:rPr lang="en-US" altLang="zh-CN" dirty="0"/>
              <a:t>video/x-</a:t>
            </a:r>
            <a:r>
              <a:rPr lang="en-US" altLang="zh-CN" dirty="0" err="1"/>
              <a:t>msvideo</a:t>
            </a:r>
            <a:endParaRPr lang="zh-CN" altLang="en-US" dirty="0"/>
          </a:p>
          <a:p>
            <a:pPr lvl="1"/>
            <a:endParaRPr lang="zh-CN" altLang="en-US" dirty="0"/>
          </a:p>
        </p:txBody>
      </p:sp>
    </p:spTree>
    <p:extLst>
      <p:ext uri="{BB962C8B-B14F-4D97-AF65-F5344CB8AC3E}">
        <p14:creationId xmlns:p14="http://schemas.microsoft.com/office/powerpoint/2010/main" val="256946362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音频和视频的主要玩家</a:t>
            </a:r>
            <a:endParaRPr lang="zh-CN" altLang="en-US" dirty="0"/>
          </a:p>
        </p:txBody>
      </p:sp>
      <p:sp>
        <p:nvSpPr>
          <p:cNvPr id="3" name="内容占位符 2"/>
          <p:cNvSpPr>
            <a:spLocks noGrp="1"/>
          </p:cNvSpPr>
          <p:nvPr>
            <p:ph idx="1"/>
          </p:nvPr>
        </p:nvSpPr>
        <p:spPr>
          <a:xfrm>
            <a:off x="1127448" y="1556792"/>
            <a:ext cx="10363200" cy="4114800"/>
          </a:xfrm>
        </p:spPr>
        <p:txBody>
          <a:bodyPr/>
          <a:lstStyle/>
          <a:p>
            <a:r>
              <a:rPr lang="en-US" altLang="zh-CN" dirty="0"/>
              <a:t>MPEG</a:t>
            </a:r>
            <a:r>
              <a:rPr lang="zh-CN" altLang="en-US" dirty="0"/>
              <a:t>：</a:t>
            </a:r>
            <a:r>
              <a:rPr lang="en-US" altLang="zh-CN" dirty="0"/>
              <a:t>MPEG-1/2/4</a:t>
            </a:r>
            <a:r>
              <a:rPr lang="zh-CN" altLang="en-US" dirty="0"/>
              <a:t>，</a:t>
            </a:r>
            <a:r>
              <a:rPr lang="en-US" altLang="zh-CN" dirty="0"/>
              <a:t>MP3</a:t>
            </a:r>
            <a:r>
              <a:rPr lang="zh-CN" altLang="en-US" dirty="0"/>
              <a:t>，</a:t>
            </a:r>
            <a:r>
              <a:rPr lang="en-US" altLang="zh-CN" dirty="0"/>
              <a:t>MP4</a:t>
            </a:r>
            <a:r>
              <a:rPr lang="zh-CN" altLang="en-US" dirty="0"/>
              <a:t>，</a:t>
            </a:r>
            <a:r>
              <a:rPr lang="en-US" altLang="zh-CN" dirty="0"/>
              <a:t>ACC</a:t>
            </a:r>
          </a:p>
          <a:p>
            <a:r>
              <a:rPr lang="en-US" altLang="zh-CN" dirty="0" smtClean="0"/>
              <a:t>ITU-T</a:t>
            </a:r>
            <a:r>
              <a:rPr lang="zh-CN" altLang="en-US" dirty="0" smtClean="0"/>
              <a:t>：</a:t>
            </a:r>
            <a:r>
              <a:rPr lang="en-US" altLang="zh-CN" dirty="0" smtClean="0"/>
              <a:t>H.261/2/4</a:t>
            </a:r>
          </a:p>
          <a:p>
            <a:r>
              <a:rPr lang="en-US" altLang="zh-CN" dirty="0"/>
              <a:t>Xiph.org</a:t>
            </a:r>
            <a:r>
              <a:rPr lang="zh-CN" altLang="en-US" dirty="0"/>
              <a:t>：</a:t>
            </a:r>
            <a:r>
              <a:rPr lang="en-US" altLang="zh-CN" dirty="0" err="1"/>
              <a:t>Ogg</a:t>
            </a:r>
            <a:r>
              <a:rPr lang="zh-CN" altLang="en-US" dirty="0"/>
              <a:t>，</a:t>
            </a:r>
            <a:r>
              <a:rPr lang="en-US" altLang="zh-CN" dirty="0" err="1"/>
              <a:t>vorbis</a:t>
            </a:r>
            <a:r>
              <a:rPr lang="zh-CN" altLang="en-US" dirty="0"/>
              <a:t>，</a:t>
            </a:r>
            <a:r>
              <a:rPr lang="en-US" altLang="zh-CN" dirty="0" smtClean="0"/>
              <a:t>theory</a:t>
            </a:r>
          </a:p>
          <a:p>
            <a:r>
              <a:rPr lang="en-US" altLang="zh-CN" dirty="0"/>
              <a:t>Google/On2 </a:t>
            </a:r>
            <a:r>
              <a:rPr lang="zh-CN" altLang="en-US" dirty="0"/>
              <a:t>：</a:t>
            </a:r>
            <a:r>
              <a:rPr lang="en-US" altLang="zh-CN" dirty="0"/>
              <a:t>VP8</a:t>
            </a:r>
            <a:r>
              <a:rPr lang="zh-CN" altLang="en-US" dirty="0"/>
              <a:t>、</a:t>
            </a:r>
            <a:r>
              <a:rPr lang="en-US" altLang="zh-CN" dirty="0" err="1"/>
              <a:t>WebM</a:t>
            </a:r>
            <a:endParaRPr lang="en-US" altLang="zh-CN" dirty="0"/>
          </a:p>
          <a:p>
            <a:r>
              <a:rPr lang="en-US" altLang="zh-CN" dirty="0" smtClean="0"/>
              <a:t>Microsoft</a:t>
            </a:r>
            <a:r>
              <a:rPr lang="zh-CN" altLang="en-US" dirty="0" smtClean="0"/>
              <a:t>：</a:t>
            </a:r>
            <a:r>
              <a:rPr lang="en-US" altLang="zh-CN" dirty="0" smtClean="0"/>
              <a:t>AVI</a:t>
            </a:r>
            <a:r>
              <a:rPr lang="zh-CN" altLang="en-US" dirty="0" smtClean="0"/>
              <a:t>、</a:t>
            </a:r>
            <a:r>
              <a:rPr lang="en-US" altLang="zh-CN" dirty="0" smtClean="0"/>
              <a:t>WMA</a:t>
            </a:r>
            <a:r>
              <a:rPr lang="zh-CN" altLang="en-US" dirty="0" smtClean="0"/>
              <a:t>、</a:t>
            </a:r>
            <a:r>
              <a:rPr lang="en-US" altLang="zh-CN" dirty="0" smtClean="0"/>
              <a:t>WMV</a:t>
            </a:r>
            <a:r>
              <a:rPr lang="zh-CN" altLang="en-US" dirty="0" smtClean="0"/>
              <a:t>、</a:t>
            </a:r>
            <a:r>
              <a:rPr lang="en-US" altLang="zh-CN" dirty="0" smtClean="0"/>
              <a:t>ASF</a:t>
            </a:r>
          </a:p>
          <a:p>
            <a:r>
              <a:rPr lang="en-US" altLang="zh-CN" dirty="0" smtClean="0"/>
              <a:t>Apple</a:t>
            </a:r>
            <a:r>
              <a:rPr lang="zh-CN" altLang="en-US" dirty="0" smtClean="0"/>
              <a:t>：</a:t>
            </a:r>
            <a:r>
              <a:rPr lang="en-US" altLang="zh-CN" dirty="0" smtClean="0"/>
              <a:t>QuickTime</a:t>
            </a:r>
            <a:r>
              <a:rPr lang="zh-CN" altLang="en-US" dirty="0" smtClean="0"/>
              <a:t>，</a:t>
            </a:r>
            <a:r>
              <a:rPr lang="en-US" altLang="zh-CN" dirty="0" smtClean="0"/>
              <a:t>MOV</a:t>
            </a:r>
            <a:r>
              <a:rPr lang="zh-CN" altLang="en-US" dirty="0" smtClean="0"/>
              <a:t>，</a:t>
            </a:r>
            <a:r>
              <a:rPr lang="en-US" altLang="zh-CN" dirty="0" err="1" smtClean="0"/>
              <a:t>qt</a:t>
            </a:r>
            <a:endParaRPr lang="en-US" altLang="zh-CN" dirty="0" smtClean="0"/>
          </a:p>
          <a:p>
            <a:r>
              <a:rPr lang="en-US" altLang="zh-CN" dirty="0" smtClean="0"/>
              <a:t>Adobe</a:t>
            </a:r>
            <a:r>
              <a:rPr lang="zh-CN" altLang="en-US" dirty="0" smtClean="0"/>
              <a:t>：</a:t>
            </a:r>
            <a:r>
              <a:rPr lang="en-US" altLang="zh-CN" dirty="0" smtClean="0"/>
              <a:t>Flash</a:t>
            </a:r>
            <a:r>
              <a:rPr lang="zh-CN" altLang="en-US" dirty="0" smtClean="0"/>
              <a:t>，</a:t>
            </a:r>
            <a:r>
              <a:rPr lang="en-US" altLang="zh-CN" dirty="0" smtClean="0"/>
              <a:t>FLK</a:t>
            </a:r>
          </a:p>
          <a:p>
            <a:r>
              <a:rPr lang="en-US" altLang="zh-CN" dirty="0" smtClean="0"/>
              <a:t>Real</a:t>
            </a:r>
            <a:r>
              <a:rPr lang="zh-CN" altLang="en-US" dirty="0" smtClean="0"/>
              <a:t>：</a:t>
            </a:r>
            <a:r>
              <a:rPr lang="en-US" altLang="zh-CN" dirty="0" smtClean="0"/>
              <a:t>RA</a:t>
            </a:r>
            <a:r>
              <a:rPr lang="zh-CN" altLang="en-US" dirty="0" smtClean="0"/>
              <a:t>，</a:t>
            </a:r>
            <a:r>
              <a:rPr lang="en-US" altLang="zh-CN" dirty="0" smtClean="0"/>
              <a:t>RM</a:t>
            </a:r>
            <a:r>
              <a:rPr lang="zh-CN" altLang="en-US" dirty="0" smtClean="0"/>
              <a:t>，</a:t>
            </a:r>
            <a:r>
              <a:rPr lang="en-US" altLang="zh-CN" dirty="0" smtClean="0"/>
              <a:t>RMVB</a:t>
            </a:r>
          </a:p>
          <a:p>
            <a:r>
              <a:rPr lang="en-US" altLang="zh-CN" dirty="0" err="1" smtClean="0"/>
              <a:t>Matroska</a:t>
            </a:r>
            <a:r>
              <a:rPr lang="zh-CN" altLang="en-US" dirty="0" smtClean="0"/>
              <a:t>：</a:t>
            </a:r>
            <a:r>
              <a:rPr lang="en-US" altLang="zh-CN" dirty="0" smtClean="0"/>
              <a:t>MKV</a:t>
            </a:r>
          </a:p>
          <a:p>
            <a:r>
              <a:rPr lang="en-US" altLang="zh-CN" dirty="0" smtClean="0"/>
              <a:t>W3C</a:t>
            </a:r>
            <a:r>
              <a:rPr lang="zh-CN" altLang="en-US" dirty="0" smtClean="0"/>
              <a:t>：</a:t>
            </a:r>
            <a:r>
              <a:rPr lang="en-US" altLang="zh-CN" dirty="0" smtClean="0"/>
              <a:t>SMIL</a:t>
            </a:r>
            <a:endParaRPr lang="zh-CN" altLang="en-US" dirty="0"/>
          </a:p>
        </p:txBody>
      </p:sp>
    </p:spTree>
    <p:extLst>
      <p:ext uri="{BB962C8B-B14F-4D97-AF65-F5344CB8AC3E}">
        <p14:creationId xmlns:p14="http://schemas.microsoft.com/office/powerpoint/2010/main" val="280147686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video</a:t>
            </a:r>
            <a:r>
              <a:rPr lang="zh-CN" altLang="en-US" dirty="0" smtClean="0"/>
              <a:t>元素</a:t>
            </a:r>
            <a:endParaRPr lang="zh-CN" altLang="en-US" dirty="0"/>
          </a:p>
        </p:txBody>
      </p:sp>
      <p:sp>
        <p:nvSpPr>
          <p:cNvPr id="3" name="内容占位符 2"/>
          <p:cNvSpPr>
            <a:spLocks noGrp="1"/>
          </p:cNvSpPr>
          <p:nvPr>
            <p:ph idx="1"/>
          </p:nvPr>
        </p:nvSpPr>
        <p:spPr/>
        <p:txBody>
          <a:bodyPr/>
          <a:lstStyle/>
          <a:p>
            <a:r>
              <a:rPr lang="zh-CN" altLang="en-US" dirty="0" smtClean="0"/>
              <a:t>将</a:t>
            </a:r>
            <a:r>
              <a:rPr lang="zh-CN" altLang="en-US" dirty="0"/>
              <a:t>视频</a:t>
            </a:r>
            <a:r>
              <a:rPr lang="zh-CN" altLang="en-US" dirty="0" smtClean="0"/>
              <a:t>引入</a:t>
            </a:r>
            <a:r>
              <a:rPr lang="zh-CN" altLang="en-US" dirty="0"/>
              <a:t>网页</a:t>
            </a:r>
            <a:endParaRPr lang="en-US" altLang="zh-CN" dirty="0"/>
          </a:p>
          <a:p>
            <a:pPr lvl="1"/>
            <a:r>
              <a:rPr lang="en-US" altLang="zh-CN" dirty="0" err="1"/>
              <a:t>src</a:t>
            </a:r>
            <a:r>
              <a:rPr lang="zh-CN" altLang="en-US" dirty="0"/>
              <a:t>属性：音频的</a:t>
            </a:r>
            <a:r>
              <a:rPr lang="en-US" altLang="zh-CN" dirty="0"/>
              <a:t>URL</a:t>
            </a:r>
          </a:p>
          <a:p>
            <a:pPr lvl="1"/>
            <a:r>
              <a:rPr lang="en-US" altLang="zh-CN" dirty="0"/>
              <a:t>controls</a:t>
            </a:r>
            <a:r>
              <a:rPr lang="zh-CN" altLang="en-US" dirty="0"/>
              <a:t>属性：是否出现播放控件</a:t>
            </a:r>
          </a:p>
          <a:p>
            <a:pPr lvl="1"/>
            <a:r>
              <a:rPr lang="en-US" altLang="zh-CN" dirty="0" err="1"/>
              <a:t>autoplay</a:t>
            </a:r>
            <a:r>
              <a:rPr lang="zh-CN" altLang="en-US" dirty="0"/>
              <a:t>属性：音频下载完后自动播放</a:t>
            </a:r>
            <a:endParaRPr lang="en-US" altLang="zh-CN" dirty="0"/>
          </a:p>
          <a:p>
            <a:pPr lvl="1"/>
            <a:r>
              <a:rPr lang="en-US" altLang="zh-CN" dirty="0"/>
              <a:t>preload</a:t>
            </a:r>
            <a:r>
              <a:rPr lang="zh-CN" altLang="en-US" dirty="0"/>
              <a:t>属性：页面加载时自动加载，如出现</a:t>
            </a:r>
            <a:r>
              <a:rPr lang="en-US" altLang="zh-CN" dirty="0" err="1"/>
              <a:t>autoplay</a:t>
            </a:r>
            <a:r>
              <a:rPr lang="zh-CN" altLang="en-US" dirty="0"/>
              <a:t>属性则该属性被忽略</a:t>
            </a:r>
          </a:p>
          <a:p>
            <a:pPr lvl="1"/>
            <a:r>
              <a:rPr lang="en-US" altLang="zh-CN" dirty="0"/>
              <a:t>loop</a:t>
            </a:r>
            <a:r>
              <a:rPr lang="zh-CN" altLang="en-US" dirty="0"/>
              <a:t>属性：循环播放</a:t>
            </a:r>
            <a:endParaRPr lang="en-US" altLang="zh-CN" dirty="0"/>
          </a:p>
          <a:p>
            <a:endParaRPr lang="zh-CN" altLang="en-US" dirty="0"/>
          </a:p>
        </p:txBody>
      </p:sp>
    </p:spTree>
    <p:extLst>
      <p:ext uri="{BB962C8B-B14F-4D97-AF65-F5344CB8AC3E}">
        <p14:creationId xmlns:p14="http://schemas.microsoft.com/office/powerpoint/2010/main" val="29216266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a:t>
            </a:r>
            <a:r>
              <a:rPr lang="zh-CN" altLang="en-US" dirty="0"/>
              <a:t>元素</a:t>
            </a:r>
          </a:p>
        </p:txBody>
      </p:sp>
      <p:sp>
        <p:nvSpPr>
          <p:cNvPr id="3" name="内容占位符 2"/>
          <p:cNvSpPr>
            <a:spLocks noGrp="1"/>
          </p:cNvSpPr>
          <p:nvPr>
            <p:ph idx="1"/>
          </p:nvPr>
        </p:nvSpPr>
        <p:spPr/>
        <p:txBody>
          <a:bodyPr/>
          <a:lstStyle/>
          <a:p>
            <a:r>
              <a:rPr lang="zh-CN" altLang="en-US" dirty="0"/>
              <a:t>将视频引入网页</a:t>
            </a:r>
            <a:endParaRPr lang="en-US" altLang="zh-CN" dirty="0"/>
          </a:p>
          <a:p>
            <a:pPr lvl="1"/>
            <a:r>
              <a:rPr lang="en-US" altLang="zh-CN" dirty="0" smtClean="0"/>
              <a:t>width</a:t>
            </a:r>
            <a:r>
              <a:rPr lang="zh-CN" altLang="en-US" dirty="0" smtClean="0"/>
              <a:t>和</a:t>
            </a:r>
            <a:r>
              <a:rPr lang="en-US" altLang="zh-CN" dirty="0" smtClean="0"/>
              <a:t>height</a:t>
            </a:r>
            <a:r>
              <a:rPr lang="zh-CN" altLang="en-US" dirty="0" smtClean="0"/>
              <a:t>属性：定义了视频窗口的大小</a:t>
            </a:r>
            <a:endParaRPr lang="en-US" altLang="zh-CN" dirty="0" smtClean="0"/>
          </a:p>
          <a:p>
            <a:pPr lvl="1"/>
            <a:r>
              <a:rPr lang="en-US" altLang="zh-CN" dirty="0" smtClean="0"/>
              <a:t>poster</a:t>
            </a:r>
            <a:r>
              <a:rPr lang="zh-CN" altLang="en-US" dirty="0" smtClean="0"/>
              <a:t>属性：定义替换视频的图片，几种情况下会使用</a:t>
            </a:r>
            <a:endParaRPr lang="en-US" altLang="zh-CN" dirty="0" smtClean="0"/>
          </a:p>
          <a:p>
            <a:pPr lvl="2"/>
            <a:r>
              <a:rPr lang="zh-CN" altLang="en-US" dirty="0" smtClean="0"/>
              <a:t>视频第一帧未加载完毕</a:t>
            </a:r>
            <a:endParaRPr lang="en-US" altLang="zh-CN" dirty="0" smtClean="0"/>
          </a:p>
          <a:p>
            <a:pPr lvl="2"/>
            <a:r>
              <a:rPr lang="en-US" altLang="zh-CN" dirty="0" smtClean="0"/>
              <a:t>preload</a:t>
            </a:r>
            <a:r>
              <a:rPr lang="zh-CN" altLang="en-US" dirty="0" smtClean="0"/>
              <a:t>属性设置为</a:t>
            </a:r>
            <a:r>
              <a:rPr lang="en-US" altLang="zh-CN" dirty="0" smtClean="0"/>
              <a:t>none</a:t>
            </a:r>
          </a:p>
          <a:p>
            <a:pPr lvl="2"/>
            <a:r>
              <a:rPr lang="zh-CN" altLang="en-US" dirty="0" smtClean="0"/>
              <a:t>未找到指定视频文件</a:t>
            </a:r>
            <a:endParaRPr lang="en-US" altLang="zh-CN" dirty="0" smtClean="0"/>
          </a:p>
          <a:p>
            <a:pPr lvl="1"/>
            <a:r>
              <a:rPr lang="zh-CN" altLang="en-US" dirty="0" smtClean="0"/>
              <a:t>可以</a:t>
            </a:r>
            <a:r>
              <a:rPr lang="zh-CN" altLang="en-US" dirty="0"/>
              <a:t>在元素内部放入备用内容，用于浏览器不</a:t>
            </a:r>
            <a:r>
              <a:rPr lang="zh-CN" altLang="en-US" dirty="0" smtClean="0"/>
              <a:t>支持</a:t>
            </a:r>
            <a:r>
              <a:rPr lang="en-US" altLang="zh-CN" dirty="0"/>
              <a:t>video</a:t>
            </a:r>
            <a:r>
              <a:rPr lang="zh-CN" altLang="en-US" dirty="0" smtClean="0"/>
              <a:t>元素</a:t>
            </a:r>
            <a:r>
              <a:rPr lang="zh-CN" altLang="en-US" dirty="0"/>
              <a:t>时显示</a:t>
            </a:r>
          </a:p>
          <a:p>
            <a:pPr lvl="1"/>
            <a:r>
              <a:rPr lang="en-US" altLang="zh-CN" dirty="0">
                <a:hlinkClick r:id="rId2" action="ppaction://hlinkfile"/>
              </a:rPr>
              <a:t>example</a:t>
            </a:r>
            <a:endParaRPr lang="zh-CN" altLang="en-US" dirty="0"/>
          </a:p>
          <a:p>
            <a:endParaRPr lang="zh-CN" altLang="en-US" dirty="0"/>
          </a:p>
        </p:txBody>
      </p:sp>
    </p:spTree>
    <p:extLst>
      <p:ext uri="{BB962C8B-B14F-4D97-AF65-F5344CB8AC3E}">
        <p14:creationId xmlns:p14="http://schemas.microsoft.com/office/powerpoint/2010/main" val="234660113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video</a:t>
            </a:r>
            <a:r>
              <a:rPr lang="zh-CN" altLang="en-US" dirty="0"/>
              <a:t>元素</a:t>
            </a:r>
          </a:p>
        </p:txBody>
      </p:sp>
      <p:pic>
        <p:nvPicPr>
          <p:cNvPr id="7" name="内容占位符 6"/>
          <p:cNvPicPr>
            <a:picLocks noGrp="1" noChangeAspect="1"/>
          </p:cNvPicPr>
          <p:nvPr>
            <p:ph sz="half" idx="1"/>
          </p:nvPr>
        </p:nvPicPr>
        <p:blipFill>
          <a:blip r:embed="rId2"/>
          <a:stretch>
            <a:fillRect/>
          </a:stretch>
        </p:blipFill>
        <p:spPr>
          <a:xfrm>
            <a:off x="1117600" y="3087116"/>
            <a:ext cx="5080000" cy="1750568"/>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045497"/>
            <a:ext cx="5080000" cy="3833806"/>
          </a:xfrm>
          <a:prstGeom prst="rect">
            <a:avLst/>
          </a:prstGeom>
        </p:spPr>
      </p:pic>
    </p:spTree>
    <p:extLst>
      <p:ext uri="{BB962C8B-B14F-4D97-AF65-F5344CB8AC3E}">
        <p14:creationId xmlns:p14="http://schemas.microsoft.com/office/powerpoint/2010/main" val="75595754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track</a:t>
            </a:r>
            <a:r>
              <a:rPr lang="zh-CN" altLang="en-US" dirty="0" smtClean="0"/>
              <a:t>元素</a:t>
            </a:r>
            <a:endParaRPr lang="zh-CN" altLang="en-US" dirty="0"/>
          </a:p>
        </p:txBody>
      </p:sp>
      <p:sp>
        <p:nvSpPr>
          <p:cNvPr id="3" name="内容占位符 2"/>
          <p:cNvSpPr>
            <a:spLocks noGrp="1"/>
          </p:cNvSpPr>
          <p:nvPr>
            <p:ph idx="1"/>
          </p:nvPr>
        </p:nvSpPr>
        <p:spPr/>
        <p:txBody>
          <a:bodyPr/>
          <a:lstStyle/>
          <a:p>
            <a:r>
              <a:rPr lang="zh-CN" altLang="en-US" dirty="0"/>
              <a:t>为媒介元素</a:t>
            </a:r>
            <a:r>
              <a:rPr lang="zh-CN" altLang="en-US" dirty="0" smtClean="0"/>
              <a:t>（主要是</a:t>
            </a:r>
            <a:r>
              <a:rPr lang="en-US" altLang="zh-CN" dirty="0" smtClean="0"/>
              <a:t>video</a:t>
            </a:r>
            <a:r>
              <a:rPr lang="zh-CN" altLang="en-US" dirty="0"/>
              <a:t>）提供多</a:t>
            </a:r>
            <a:r>
              <a:rPr lang="zh-CN" altLang="en-US" dirty="0" smtClean="0"/>
              <a:t>个外部文本轨道</a:t>
            </a:r>
            <a:endParaRPr lang="en-US" altLang="zh-CN" dirty="0" smtClean="0"/>
          </a:p>
          <a:p>
            <a:pPr lvl="1"/>
            <a:r>
              <a:rPr lang="en-US" altLang="zh-CN" dirty="0" err="1"/>
              <a:t>src</a:t>
            </a:r>
            <a:r>
              <a:rPr lang="zh-CN" altLang="en-US" dirty="0"/>
              <a:t>属性</a:t>
            </a:r>
            <a:r>
              <a:rPr lang="zh-CN" altLang="en-US" dirty="0" smtClean="0"/>
              <a:t>：文本轨道的</a:t>
            </a:r>
            <a:r>
              <a:rPr lang="en-US" altLang="zh-CN" dirty="0"/>
              <a:t>URL</a:t>
            </a:r>
          </a:p>
          <a:p>
            <a:pPr lvl="1"/>
            <a:r>
              <a:rPr lang="en-US" altLang="zh-CN" dirty="0" smtClean="0"/>
              <a:t>default</a:t>
            </a:r>
            <a:r>
              <a:rPr lang="zh-CN" altLang="en-US" dirty="0" smtClean="0"/>
              <a:t>属性：指定默认轨道</a:t>
            </a:r>
            <a:endParaRPr lang="en-US" altLang="zh-CN" dirty="0" smtClean="0"/>
          </a:p>
          <a:p>
            <a:pPr lvl="1"/>
            <a:r>
              <a:rPr lang="en-US" altLang="zh-CN" dirty="0" err="1" smtClean="0"/>
              <a:t>srclang</a:t>
            </a:r>
            <a:r>
              <a:rPr lang="zh-CN" altLang="en-US" dirty="0" smtClean="0"/>
              <a:t>属性：文本轨道所用语言</a:t>
            </a:r>
            <a:endParaRPr lang="en-US" altLang="zh-CN" dirty="0" smtClean="0"/>
          </a:p>
          <a:p>
            <a:pPr lvl="1"/>
            <a:r>
              <a:rPr lang="en-US" altLang="zh-CN" dirty="0" smtClean="0"/>
              <a:t>label</a:t>
            </a:r>
            <a:r>
              <a:rPr lang="zh-CN" altLang="en-US" dirty="0" smtClean="0"/>
              <a:t>属性：提供文本轨道的名字，供用户选择</a:t>
            </a:r>
            <a:endParaRPr lang="en-US" altLang="zh-CN" dirty="0" smtClean="0"/>
          </a:p>
          <a:p>
            <a:pPr lvl="1"/>
            <a:endParaRPr lang="zh-CN" altLang="en-US" dirty="0"/>
          </a:p>
        </p:txBody>
      </p:sp>
    </p:spTree>
    <p:extLst>
      <p:ext uri="{BB962C8B-B14F-4D97-AF65-F5344CB8AC3E}">
        <p14:creationId xmlns:p14="http://schemas.microsoft.com/office/powerpoint/2010/main" val="377357150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track</a:t>
            </a:r>
            <a:r>
              <a:rPr lang="zh-CN" altLang="en-US" dirty="0"/>
              <a:t>元素</a:t>
            </a:r>
          </a:p>
        </p:txBody>
      </p:sp>
      <p:sp>
        <p:nvSpPr>
          <p:cNvPr id="3" name="内容占位符 2"/>
          <p:cNvSpPr>
            <a:spLocks noGrp="1"/>
          </p:cNvSpPr>
          <p:nvPr>
            <p:ph idx="1"/>
          </p:nvPr>
        </p:nvSpPr>
        <p:spPr/>
        <p:txBody>
          <a:bodyPr/>
          <a:lstStyle/>
          <a:p>
            <a:r>
              <a:rPr lang="en-US" altLang="zh-CN" dirty="0" smtClean="0"/>
              <a:t>kind</a:t>
            </a:r>
            <a:r>
              <a:rPr lang="zh-CN" altLang="en-US" dirty="0" smtClean="0"/>
              <a:t>属性：定义该文本轨道的类型，枚举值</a:t>
            </a:r>
            <a:endParaRPr lang="en-US" altLang="zh-CN" dirty="0" smtClean="0"/>
          </a:p>
          <a:p>
            <a:pPr lvl="1"/>
            <a:r>
              <a:rPr lang="en-US" altLang="zh-CN" dirty="0" smtClean="0"/>
              <a:t>subtitles</a:t>
            </a:r>
            <a:r>
              <a:rPr lang="zh-CN" altLang="en-US" dirty="0" smtClean="0"/>
              <a:t>：默认值，表明是字幕</a:t>
            </a:r>
            <a:endParaRPr lang="en-US" altLang="zh-CN" dirty="0" smtClean="0"/>
          </a:p>
          <a:p>
            <a:pPr lvl="1"/>
            <a:r>
              <a:rPr lang="en-US" altLang="zh-CN" dirty="0" smtClean="0"/>
              <a:t>captions</a:t>
            </a:r>
            <a:r>
              <a:rPr lang="zh-CN" altLang="en-US" dirty="0" smtClean="0"/>
              <a:t>：在播放器中显示用的轨道简明描述</a:t>
            </a:r>
            <a:endParaRPr lang="en-US" altLang="zh-CN" dirty="0" smtClean="0"/>
          </a:p>
          <a:p>
            <a:pPr lvl="1"/>
            <a:r>
              <a:rPr lang="en-US" altLang="zh-CN" dirty="0" smtClean="0"/>
              <a:t>descriptions</a:t>
            </a:r>
            <a:r>
              <a:rPr lang="zh-CN" altLang="en-US" dirty="0" smtClean="0"/>
              <a:t>：定义媒介内容的描述</a:t>
            </a:r>
            <a:endParaRPr lang="en-US" altLang="zh-CN" dirty="0" smtClean="0"/>
          </a:p>
          <a:p>
            <a:pPr lvl="1"/>
            <a:r>
              <a:rPr lang="en-US" altLang="zh-CN" dirty="0" smtClean="0"/>
              <a:t>chapters</a:t>
            </a:r>
            <a:r>
              <a:rPr lang="zh-CN" altLang="en-US" dirty="0" smtClean="0"/>
              <a:t>：定义媒介章节</a:t>
            </a:r>
            <a:endParaRPr lang="en-US" altLang="zh-CN" dirty="0" smtClean="0"/>
          </a:p>
          <a:p>
            <a:pPr lvl="1"/>
            <a:r>
              <a:rPr lang="en-US" altLang="zh-CN" dirty="0" smtClean="0"/>
              <a:t>metadata</a:t>
            </a:r>
            <a:r>
              <a:rPr lang="zh-CN" altLang="en-US" dirty="0" smtClean="0"/>
              <a:t>：定义脚本使用内容</a:t>
            </a:r>
            <a:endParaRPr lang="zh-CN" altLang="en-US" dirty="0"/>
          </a:p>
        </p:txBody>
      </p:sp>
    </p:spTree>
    <p:extLst>
      <p:ext uri="{BB962C8B-B14F-4D97-AF65-F5344CB8AC3E}">
        <p14:creationId xmlns:p14="http://schemas.microsoft.com/office/powerpoint/2010/main" val="201569296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a:t>
            </a:r>
            <a:r>
              <a:rPr lang="zh-CN" altLang="en-US" dirty="0" smtClean="0"/>
              <a:t>化音视频</a:t>
            </a:r>
            <a:endParaRPr lang="zh-CN" altLang="en-US" dirty="0"/>
          </a:p>
        </p:txBody>
      </p:sp>
      <p:sp>
        <p:nvSpPr>
          <p:cNvPr id="3" name="内容占位符 2"/>
          <p:cNvSpPr>
            <a:spLocks noGrp="1"/>
          </p:cNvSpPr>
          <p:nvPr>
            <p:ph idx="1"/>
          </p:nvPr>
        </p:nvSpPr>
        <p:spPr/>
        <p:txBody>
          <a:bodyPr/>
          <a:lstStyle/>
          <a:p>
            <a:r>
              <a:rPr lang="en-US" altLang="zh-CN" dirty="0" smtClean="0"/>
              <a:t>HTML5</a:t>
            </a:r>
            <a:r>
              <a:rPr lang="zh-CN" altLang="en-US" dirty="0" smtClean="0"/>
              <a:t>中为</a:t>
            </a:r>
            <a:r>
              <a:rPr lang="en-US" altLang="zh-CN" dirty="0" smtClean="0"/>
              <a:t>audio</a:t>
            </a:r>
            <a:r>
              <a:rPr lang="zh-CN" altLang="en-US" dirty="0" smtClean="0"/>
              <a:t>和</a:t>
            </a:r>
            <a:r>
              <a:rPr lang="en-US" altLang="zh-CN" dirty="0" smtClean="0"/>
              <a:t>video</a:t>
            </a:r>
            <a:r>
              <a:rPr lang="zh-CN" altLang="en-US" dirty="0" smtClean="0"/>
              <a:t>元素定义了一系列属性、方法和事件接口</a:t>
            </a:r>
            <a:endParaRPr lang="en-US" altLang="zh-CN" dirty="0" smtClean="0"/>
          </a:p>
          <a:p>
            <a:pPr lvl="1"/>
            <a:r>
              <a:rPr lang="en-US" altLang="zh-CN" dirty="0" err="1" smtClean="0"/>
              <a:t>canPlayType</a:t>
            </a:r>
            <a:r>
              <a:rPr lang="en-US" altLang="zh-CN" dirty="0" smtClean="0"/>
              <a:t>()</a:t>
            </a:r>
            <a:r>
              <a:rPr lang="zh-CN" altLang="en-US" dirty="0" smtClean="0"/>
              <a:t>：检测类型支持情况</a:t>
            </a:r>
            <a:endParaRPr lang="en-US" altLang="zh-CN" dirty="0" smtClean="0"/>
          </a:p>
          <a:p>
            <a:pPr lvl="1"/>
            <a:r>
              <a:rPr lang="en-US" altLang="zh-CN" dirty="0" smtClean="0"/>
              <a:t>play()</a:t>
            </a:r>
            <a:r>
              <a:rPr lang="zh-CN" altLang="en-US" dirty="0" smtClean="0"/>
              <a:t>和</a:t>
            </a:r>
            <a:r>
              <a:rPr lang="en-US" altLang="zh-CN" dirty="0" smtClean="0"/>
              <a:t>pause()</a:t>
            </a:r>
            <a:r>
              <a:rPr lang="zh-CN" altLang="en-US" dirty="0" smtClean="0"/>
              <a:t>：开始和暂停媒体播放</a:t>
            </a:r>
            <a:endParaRPr lang="en-US" altLang="zh-CN" dirty="0" smtClean="0"/>
          </a:p>
          <a:p>
            <a:pPr lvl="1"/>
            <a:r>
              <a:rPr lang="zh-CN" altLang="en-US" dirty="0" smtClean="0"/>
              <a:t>对于</a:t>
            </a:r>
            <a:r>
              <a:rPr lang="en-US" altLang="zh-CN" dirty="0" smtClean="0"/>
              <a:t>audio</a:t>
            </a:r>
            <a:r>
              <a:rPr lang="zh-CN" altLang="en-US" dirty="0" smtClean="0"/>
              <a:t>元素，内置了</a:t>
            </a:r>
            <a:r>
              <a:rPr lang="en-US" altLang="zh-CN" dirty="0" smtClean="0"/>
              <a:t>Audio()</a:t>
            </a:r>
            <a:r>
              <a:rPr lang="zh-CN" altLang="en-US" dirty="0" smtClean="0"/>
              <a:t>构造函数，可用于预加载音频，类似于图片</a:t>
            </a:r>
            <a:endParaRPr lang="en-US" altLang="zh-CN" dirty="0" smtClean="0"/>
          </a:p>
          <a:p>
            <a:pPr lvl="1"/>
            <a:r>
              <a:rPr lang="zh-CN" altLang="en-US" dirty="0"/>
              <a:t>可以通过属性来设置定点</a:t>
            </a:r>
            <a:r>
              <a:rPr lang="zh-CN" altLang="en-US" dirty="0" smtClean="0"/>
              <a:t>播放、音量、循环等</a:t>
            </a:r>
            <a:endParaRPr lang="en-US" altLang="zh-CN" dirty="0" smtClean="0"/>
          </a:p>
          <a:p>
            <a:pPr lvl="1"/>
            <a:r>
              <a:rPr lang="zh-CN" altLang="en-US" dirty="0" smtClean="0"/>
              <a:t>部分属性是只读的，供</a:t>
            </a:r>
            <a:r>
              <a:rPr lang="en-US" altLang="zh-CN" dirty="0" smtClean="0"/>
              <a:t>JS</a:t>
            </a:r>
            <a:r>
              <a:rPr lang="zh-CN" altLang="en-US" dirty="0" smtClean="0"/>
              <a:t>程序了解播放现状</a:t>
            </a:r>
            <a:endParaRPr lang="en-US" altLang="zh-CN" dirty="0" smtClean="0"/>
          </a:p>
          <a:p>
            <a:pPr lvl="1"/>
            <a:r>
              <a:rPr lang="zh-CN" altLang="en-US" dirty="0" smtClean="0"/>
              <a:t>新增事件仅能通过</a:t>
            </a:r>
            <a:r>
              <a:rPr lang="en-US" altLang="zh-CN" dirty="0" err="1" smtClean="0"/>
              <a:t>addEventListener</a:t>
            </a:r>
            <a:r>
              <a:rPr lang="en-US" altLang="zh-CN" dirty="0" smtClean="0"/>
              <a:t>()</a:t>
            </a:r>
            <a:r>
              <a:rPr lang="zh-CN" altLang="en-US" dirty="0" smtClean="0"/>
              <a:t>方法来注册</a:t>
            </a:r>
            <a:endParaRPr lang="en-US" altLang="zh-CN" dirty="0" smtClean="0"/>
          </a:p>
          <a:p>
            <a:pPr lvl="1"/>
            <a:r>
              <a:rPr lang="en-US" altLang="zh-CN" dirty="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327103937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脚本化音视频</a:t>
            </a:r>
          </a:p>
        </p:txBody>
      </p:sp>
      <p:pic>
        <p:nvPicPr>
          <p:cNvPr id="6" name="内容占位符 5"/>
          <p:cNvPicPr>
            <a:picLocks noGrp="1" noChangeAspect="1"/>
          </p:cNvPicPr>
          <p:nvPr>
            <p:ph sz="half" idx="1"/>
          </p:nvPr>
        </p:nvPicPr>
        <p:blipFill>
          <a:blip r:embed="rId2"/>
          <a:stretch>
            <a:fillRect/>
          </a:stretch>
        </p:blipFill>
        <p:spPr>
          <a:xfrm>
            <a:off x="1573200" y="1905000"/>
            <a:ext cx="4168800"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20582" y="1905000"/>
            <a:ext cx="5040435" cy="4114800"/>
          </a:xfrm>
          <a:prstGeom prst="rect">
            <a:avLst/>
          </a:prstGeom>
        </p:spPr>
      </p:pic>
    </p:spTree>
    <p:extLst>
      <p:ext uri="{BB962C8B-B14F-4D97-AF65-F5344CB8AC3E}">
        <p14:creationId xmlns:p14="http://schemas.microsoft.com/office/powerpoint/2010/main" val="246448453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浏览器对视频格式的支持情况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43672" y="1628800"/>
            <a:ext cx="5688632" cy="5060174"/>
          </a:xfrm>
        </p:spPr>
      </p:pic>
    </p:spTree>
    <p:extLst>
      <p:ext uri="{BB962C8B-B14F-4D97-AF65-F5344CB8AC3E}">
        <p14:creationId xmlns:p14="http://schemas.microsoft.com/office/powerpoint/2010/main" val="23584391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浏览器对视频格式的支持情况</a:t>
            </a:r>
            <a:endParaRPr lang="zh-CN" altLang="en-US" dirty="0"/>
          </a:p>
        </p:txBody>
      </p:sp>
      <p:pic>
        <p:nvPicPr>
          <p:cNvPr id="4" name="内容占位符 3"/>
          <p:cNvPicPr>
            <a:picLocks noGrp="1" noChangeAspect="1"/>
          </p:cNvPicPr>
          <p:nvPr>
            <p:ph idx="1"/>
          </p:nvPr>
        </p:nvPicPr>
        <p:blipFill>
          <a:blip r:embed="rId2"/>
          <a:stretch>
            <a:fillRect/>
          </a:stretch>
        </p:blipFill>
        <p:spPr>
          <a:xfrm>
            <a:off x="2362200" y="3154555"/>
            <a:ext cx="7772400" cy="1615691"/>
          </a:xfrm>
          <a:prstGeom prst="rect">
            <a:avLst/>
          </a:prstGeom>
        </p:spPr>
      </p:pic>
    </p:spTree>
    <p:extLst>
      <p:ext uri="{BB962C8B-B14F-4D97-AF65-F5344CB8AC3E}">
        <p14:creationId xmlns:p14="http://schemas.microsoft.com/office/powerpoint/2010/main" val="22438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MIME</a:t>
            </a:r>
            <a:r>
              <a:rPr lang="zh-CN" altLang="en-US" dirty="0"/>
              <a:t>简介</a:t>
            </a:r>
          </a:p>
        </p:txBody>
      </p:sp>
      <p:sp>
        <p:nvSpPr>
          <p:cNvPr id="3" name="内容占位符 2"/>
          <p:cNvSpPr>
            <a:spLocks noGrp="1"/>
          </p:cNvSpPr>
          <p:nvPr>
            <p:ph idx="1"/>
          </p:nvPr>
        </p:nvSpPr>
        <p:spPr/>
        <p:txBody>
          <a:bodyPr/>
          <a:lstStyle/>
          <a:p>
            <a:r>
              <a:rPr lang="en-US" altLang="zh-CN" dirty="0"/>
              <a:t>MIME</a:t>
            </a:r>
            <a:r>
              <a:rPr lang="zh-CN" altLang="en-US" dirty="0" smtClean="0"/>
              <a:t>中定义了</a:t>
            </a:r>
            <a:r>
              <a:rPr lang="en-US" altLang="zh-CN" dirty="0" smtClean="0"/>
              <a:t>5</a:t>
            </a:r>
            <a:r>
              <a:rPr lang="zh-CN" altLang="en-US" dirty="0"/>
              <a:t>种基本媒体</a:t>
            </a:r>
            <a:r>
              <a:rPr lang="zh-CN" altLang="en-US" dirty="0" smtClean="0"/>
              <a:t>类型</a:t>
            </a:r>
            <a:endParaRPr lang="en-US" altLang="zh-CN" dirty="0"/>
          </a:p>
          <a:p>
            <a:pPr lvl="1"/>
            <a:r>
              <a:rPr lang="zh-CN" altLang="en-US" dirty="0"/>
              <a:t>文本（</a:t>
            </a:r>
            <a:r>
              <a:rPr lang="en-US" altLang="zh-CN" dirty="0"/>
              <a:t>Text</a:t>
            </a:r>
            <a:r>
              <a:rPr lang="zh-CN" altLang="en-US" dirty="0"/>
              <a:t>）：可阅读的文字</a:t>
            </a:r>
            <a:r>
              <a:rPr lang="zh-CN" altLang="en-US" dirty="0" smtClean="0"/>
              <a:t>信息</a:t>
            </a:r>
            <a:endParaRPr lang="zh-CN" altLang="en-US" dirty="0"/>
          </a:p>
          <a:p>
            <a:pPr lvl="1"/>
            <a:r>
              <a:rPr lang="zh-CN" altLang="en-US" dirty="0"/>
              <a:t>图像（</a:t>
            </a:r>
            <a:r>
              <a:rPr lang="en-US" altLang="zh-CN" dirty="0"/>
              <a:t>Image</a:t>
            </a:r>
            <a:r>
              <a:rPr lang="zh-CN" altLang="en-US" dirty="0"/>
              <a:t>）：静态图像，可以在图形显示器等设备上</a:t>
            </a:r>
            <a:r>
              <a:rPr lang="zh-CN" altLang="en-US" dirty="0" smtClean="0"/>
              <a:t>浏览</a:t>
            </a:r>
            <a:endParaRPr lang="zh-CN" altLang="en-US" dirty="0"/>
          </a:p>
          <a:p>
            <a:pPr lvl="1"/>
            <a:r>
              <a:rPr lang="zh-CN" altLang="en-US" dirty="0"/>
              <a:t>音频（</a:t>
            </a:r>
            <a:r>
              <a:rPr lang="en-US" altLang="zh-CN" dirty="0"/>
              <a:t>Audio</a:t>
            </a:r>
            <a:r>
              <a:rPr lang="zh-CN" altLang="en-US" dirty="0"/>
              <a:t>）：需要扬声器等设备才能够读取其内容的</a:t>
            </a:r>
            <a:r>
              <a:rPr lang="zh-CN" altLang="en-US" dirty="0" smtClean="0"/>
              <a:t>信息</a:t>
            </a:r>
            <a:endParaRPr lang="zh-CN" altLang="en-US" dirty="0"/>
          </a:p>
          <a:p>
            <a:pPr lvl="1"/>
            <a:r>
              <a:rPr lang="zh-CN" altLang="en-US" dirty="0"/>
              <a:t>视频（</a:t>
            </a:r>
            <a:r>
              <a:rPr lang="en-US" altLang="zh-CN" dirty="0"/>
              <a:t>Video</a:t>
            </a:r>
            <a:r>
              <a:rPr lang="zh-CN" altLang="en-US" dirty="0"/>
              <a:t>）：运动图像，需要特定软硬件才能播放其</a:t>
            </a:r>
            <a:r>
              <a:rPr lang="zh-CN" altLang="en-US" dirty="0" smtClean="0"/>
              <a:t>内容</a:t>
            </a:r>
            <a:endParaRPr lang="zh-CN" altLang="en-US" dirty="0"/>
          </a:p>
          <a:p>
            <a:pPr lvl="1"/>
            <a:r>
              <a:rPr lang="zh-CN" altLang="en-US" dirty="0"/>
              <a:t>应用程序（</a:t>
            </a:r>
            <a:r>
              <a:rPr lang="en-US" altLang="zh-CN" dirty="0"/>
              <a:t>Application</a:t>
            </a:r>
            <a:r>
              <a:rPr lang="zh-CN" altLang="en-US" dirty="0"/>
              <a:t>）：其它类型的数据，可能是二进制文件，或者需要由特定应用程序处理的</a:t>
            </a:r>
            <a:r>
              <a:rPr lang="zh-CN" altLang="en-US" dirty="0" smtClean="0"/>
              <a:t>信息</a:t>
            </a:r>
            <a:endParaRPr lang="zh-CN" altLang="en-US" dirty="0"/>
          </a:p>
          <a:p>
            <a:endParaRPr lang="zh-CN" altLang="en-US" dirty="0"/>
          </a:p>
        </p:txBody>
      </p:sp>
    </p:spTree>
    <p:extLst>
      <p:ext uri="{BB962C8B-B14F-4D97-AF65-F5344CB8AC3E}">
        <p14:creationId xmlns:p14="http://schemas.microsoft.com/office/powerpoint/2010/main" val="8440290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三维与虚拟现实</a:t>
            </a:r>
          </a:p>
          <a:p>
            <a:endParaRPr lang="en-US" altLang="zh-CN" dirty="0"/>
          </a:p>
        </p:txBody>
      </p:sp>
    </p:spTree>
    <p:extLst>
      <p:ext uri="{BB962C8B-B14F-4D97-AF65-F5344CB8AC3E}">
        <p14:creationId xmlns:p14="http://schemas.microsoft.com/office/powerpoint/2010/main" val="384871936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2" name="Rectangle 2"/>
          <p:cNvSpPr>
            <a:spLocks noGrp="1" noChangeArrowheads="1"/>
          </p:cNvSpPr>
          <p:nvPr>
            <p:ph type="title"/>
          </p:nvPr>
        </p:nvSpPr>
        <p:spPr/>
        <p:txBody>
          <a:bodyPr/>
          <a:lstStyle/>
          <a:p>
            <a:r>
              <a:rPr lang="zh-CN" altLang="en-US"/>
              <a:t>三维与“虚拟现实”</a:t>
            </a:r>
          </a:p>
        </p:txBody>
      </p:sp>
      <p:sp>
        <p:nvSpPr>
          <p:cNvPr id="129024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在</a:t>
            </a:r>
            <a:r>
              <a:rPr lang="en-US" altLang="zh-CN" dirty="0"/>
              <a:t>Web</a:t>
            </a:r>
            <a:r>
              <a:rPr lang="zh-CN" altLang="en-US" dirty="0"/>
              <a:t>中实现三维的</a:t>
            </a:r>
            <a:r>
              <a:rPr lang="zh-CN" altLang="en-US" dirty="0" smtClean="0"/>
              <a:t>方法</a:t>
            </a:r>
            <a:endParaRPr lang="en-US" altLang="zh-CN" dirty="0"/>
          </a:p>
          <a:p>
            <a:pPr lvl="1"/>
            <a:r>
              <a:rPr lang="zh-CN" altLang="en-US" dirty="0"/>
              <a:t>用普通</a:t>
            </a:r>
            <a:r>
              <a:rPr lang="en-US" altLang="zh-CN" dirty="0"/>
              <a:t>2D</a:t>
            </a:r>
            <a:r>
              <a:rPr lang="zh-CN" altLang="en-US" dirty="0"/>
              <a:t>图形创建</a:t>
            </a:r>
            <a:r>
              <a:rPr lang="en-US" altLang="zh-CN" dirty="0"/>
              <a:t>3D</a:t>
            </a:r>
            <a:r>
              <a:rPr lang="zh-CN" altLang="en-US" dirty="0" smtClean="0"/>
              <a:t>效果</a:t>
            </a:r>
            <a:r>
              <a:rPr lang="zh-CN" altLang="en-US" dirty="0"/>
              <a:t>，</a:t>
            </a:r>
            <a:r>
              <a:rPr lang="zh-CN" altLang="en-US" dirty="0" smtClean="0"/>
              <a:t>直接</a:t>
            </a:r>
            <a:r>
              <a:rPr lang="zh-CN" altLang="en-US" dirty="0"/>
              <a:t>插入图片</a:t>
            </a:r>
          </a:p>
          <a:p>
            <a:pPr lvl="1"/>
            <a:r>
              <a:rPr lang="zh-CN" altLang="en-US" dirty="0"/>
              <a:t>将带</a:t>
            </a:r>
            <a:r>
              <a:rPr lang="en-US" altLang="zh-CN" dirty="0"/>
              <a:t>3D</a:t>
            </a:r>
            <a:r>
              <a:rPr lang="zh-CN" altLang="en-US" dirty="0"/>
              <a:t>效果图形合并到</a:t>
            </a:r>
            <a:r>
              <a:rPr lang="en-US" altLang="zh-CN" dirty="0"/>
              <a:t>Shockwave</a:t>
            </a:r>
            <a:r>
              <a:rPr lang="zh-CN" altLang="en-US" dirty="0"/>
              <a:t>动画或</a:t>
            </a:r>
            <a:r>
              <a:rPr lang="en-US" altLang="zh-CN" dirty="0"/>
              <a:t>QuickTime</a:t>
            </a:r>
            <a:r>
              <a:rPr lang="zh-CN" altLang="en-US" dirty="0"/>
              <a:t>电影</a:t>
            </a:r>
            <a:r>
              <a:rPr lang="en-US" altLang="zh-CN" dirty="0"/>
              <a:t>(QTVR)</a:t>
            </a:r>
            <a:r>
              <a:rPr lang="zh-CN" altLang="en-US" dirty="0"/>
              <a:t>中</a:t>
            </a:r>
          </a:p>
          <a:p>
            <a:pPr lvl="1"/>
            <a:r>
              <a:rPr lang="zh-CN" altLang="en-US" dirty="0"/>
              <a:t>真</a:t>
            </a:r>
            <a:r>
              <a:rPr lang="en-US" altLang="zh-CN" dirty="0"/>
              <a:t>3D</a:t>
            </a:r>
            <a:r>
              <a:rPr lang="zh-CN" altLang="en-US" dirty="0"/>
              <a:t>建模动画</a:t>
            </a:r>
            <a:r>
              <a:rPr lang="en-US" altLang="zh-CN" dirty="0"/>
              <a:t>(</a:t>
            </a:r>
            <a:r>
              <a:rPr lang="zh-CN" altLang="en-US" dirty="0"/>
              <a:t>预渲染或实时渲染</a:t>
            </a:r>
            <a:r>
              <a:rPr lang="en-US" altLang="zh-CN" dirty="0"/>
              <a:t>)</a:t>
            </a:r>
          </a:p>
          <a:p>
            <a:pPr lvl="1"/>
            <a:r>
              <a:rPr lang="en-US" altLang="zh-CN" dirty="0" smtClean="0"/>
              <a:t>VRML/X3D</a:t>
            </a:r>
          </a:p>
          <a:p>
            <a:pPr lvl="1"/>
            <a:r>
              <a:rPr lang="en-US" altLang="zh-CN" dirty="0" err="1" smtClean="0"/>
              <a:t>WebGL</a:t>
            </a:r>
            <a:endParaRPr lang="en-US" altLang="zh-CN" dirty="0" smtClean="0"/>
          </a:p>
          <a:p>
            <a:pPr lvl="1"/>
            <a:r>
              <a:rPr lang="en-US" altLang="zh-CN" dirty="0"/>
              <a:t>……</a:t>
            </a:r>
          </a:p>
          <a:p>
            <a:pPr lvl="1"/>
            <a:endParaRPr lang="en-US" altLang="zh-CN" dirty="0"/>
          </a:p>
        </p:txBody>
      </p:sp>
    </p:spTree>
    <p:extLst>
      <p:ext uri="{BB962C8B-B14F-4D97-AF65-F5344CB8AC3E}">
        <p14:creationId xmlns:p14="http://schemas.microsoft.com/office/powerpoint/2010/main" val="156544872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ChangeArrowheads="1"/>
          </p:cNvSpPr>
          <p:nvPr>
            <p:ph type="title"/>
          </p:nvPr>
        </p:nvSpPr>
        <p:spPr/>
        <p:txBody>
          <a:bodyPr/>
          <a:lstStyle/>
          <a:p>
            <a:r>
              <a:rPr lang="en-US" altLang="zh-CN"/>
              <a:t>QTVR</a:t>
            </a:r>
            <a:r>
              <a:rPr lang="en-US" altLang="zh-CN" sz="2800"/>
              <a:t>	</a:t>
            </a:r>
          </a:p>
        </p:txBody>
      </p:sp>
      <p:sp>
        <p:nvSpPr>
          <p:cNvPr id="1292291" name="Rectangle 3" descr="Rectangle: Click to edit Master text styles&#10;Second level&#10;Third level&#10;Fourth level&#10;Fifth level"/>
          <p:cNvSpPr>
            <a:spLocks noGrp="1" noChangeArrowheads="1"/>
          </p:cNvSpPr>
          <p:nvPr>
            <p:ph type="body" idx="1"/>
          </p:nvPr>
        </p:nvSpPr>
        <p:spPr/>
        <p:txBody>
          <a:bodyPr/>
          <a:lstStyle/>
          <a:p>
            <a:r>
              <a:rPr lang="en-US" altLang="zh-CN"/>
              <a:t>QuickTime</a:t>
            </a:r>
            <a:r>
              <a:rPr lang="zh-CN" altLang="en-US"/>
              <a:t>虚拟显示</a:t>
            </a:r>
            <a:r>
              <a:rPr lang="en-US" altLang="zh-CN"/>
              <a:t>(QuickTime Virtual Reality)</a:t>
            </a:r>
            <a:r>
              <a:rPr lang="zh-CN" altLang="en-US"/>
              <a:t>的缩写</a:t>
            </a:r>
          </a:p>
          <a:p>
            <a:r>
              <a:rPr lang="zh-CN" altLang="en-US"/>
              <a:t>一种特殊</a:t>
            </a:r>
            <a:r>
              <a:rPr lang="en-US" altLang="zh-CN"/>
              <a:t>QuickTime</a:t>
            </a:r>
            <a:r>
              <a:rPr lang="zh-CN" altLang="en-US"/>
              <a:t>电影</a:t>
            </a:r>
            <a:r>
              <a:rPr lang="en-US" altLang="zh-CN"/>
              <a:t>,</a:t>
            </a:r>
            <a:r>
              <a:rPr lang="zh-CN" altLang="en-US"/>
              <a:t>用户可以在三维场景中移动</a:t>
            </a:r>
            <a:r>
              <a:rPr lang="en-US" altLang="zh-CN"/>
              <a:t>,</a:t>
            </a:r>
            <a:r>
              <a:rPr lang="zh-CN" altLang="en-US"/>
              <a:t>选择并操纵一个三维对象</a:t>
            </a:r>
            <a:r>
              <a:rPr lang="en-US" altLang="zh-CN"/>
              <a:t>,</a:t>
            </a:r>
            <a:r>
              <a:rPr lang="zh-CN" altLang="en-US"/>
              <a:t>并能激活三维场景中嵌入的热点</a:t>
            </a:r>
          </a:p>
        </p:txBody>
      </p:sp>
    </p:spTree>
    <p:extLst>
      <p:ext uri="{BB962C8B-B14F-4D97-AF65-F5344CB8AC3E}">
        <p14:creationId xmlns:p14="http://schemas.microsoft.com/office/powerpoint/2010/main" val="25908961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2"/>
          <p:cNvSpPr>
            <a:spLocks noGrp="1" noChangeArrowheads="1"/>
          </p:cNvSpPr>
          <p:nvPr>
            <p:ph type="title"/>
          </p:nvPr>
        </p:nvSpPr>
        <p:spPr/>
        <p:txBody>
          <a:bodyPr/>
          <a:lstStyle/>
          <a:p>
            <a:r>
              <a:rPr lang="en-US" altLang="zh-CN" dirty="0" smtClean="0"/>
              <a:t>VRML/X3D</a:t>
            </a:r>
            <a:endParaRPr lang="en-US" altLang="zh-CN" dirty="0"/>
          </a:p>
        </p:txBody>
      </p:sp>
      <p:sp>
        <p:nvSpPr>
          <p:cNvPr id="1293315" name="Rectangle 3" descr="Rectangle: Click to edit Master text styles&#10;Second level&#10;Third level&#10;Fourth level&#10;Fifth level"/>
          <p:cNvSpPr>
            <a:spLocks noGrp="1" noChangeArrowheads="1"/>
          </p:cNvSpPr>
          <p:nvPr>
            <p:ph idx="1"/>
          </p:nvPr>
        </p:nvSpPr>
        <p:spPr/>
        <p:txBody>
          <a:bodyPr/>
          <a:lstStyle/>
          <a:p>
            <a:r>
              <a:rPr lang="zh-CN" altLang="en-US" dirty="0" smtClean="0"/>
              <a:t>由</a:t>
            </a:r>
            <a:r>
              <a:rPr lang="en-US" altLang="zh-CN" dirty="0" smtClean="0"/>
              <a:t>Web3D</a:t>
            </a:r>
            <a:r>
              <a:rPr lang="zh-CN" altLang="en-US" dirty="0" smtClean="0"/>
              <a:t>联盟（原</a:t>
            </a:r>
            <a:r>
              <a:rPr lang="en-US" altLang="zh-CN" dirty="0" smtClean="0"/>
              <a:t>VRML</a:t>
            </a:r>
            <a:r>
              <a:rPr lang="zh-CN" altLang="en-US" dirty="0" smtClean="0"/>
              <a:t>协会）提出</a:t>
            </a:r>
            <a:endParaRPr lang="en-US" altLang="zh-CN" dirty="0" smtClean="0"/>
          </a:p>
          <a:p>
            <a:r>
              <a:rPr lang="en-US" altLang="zh-CN" dirty="0" smtClean="0"/>
              <a:t>VRML</a:t>
            </a:r>
            <a:r>
              <a:rPr lang="zh-CN" altLang="en-US" dirty="0" smtClean="0"/>
              <a:t>是</a:t>
            </a:r>
            <a:r>
              <a:rPr lang="en-US" altLang="zh-CN" dirty="0"/>
              <a:t>Virtual Reality Modeling </a:t>
            </a:r>
            <a:r>
              <a:rPr lang="en-US" altLang="zh-CN" dirty="0" smtClean="0"/>
              <a:t>Language</a:t>
            </a:r>
            <a:r>
              <a:rPr lang="zh-CN" altLang="en-US" dirty="0" smtClean="0"/>
              <a:t>（虚拟</a:t>
            </a:r>
            <a:r>
              <a:rPr lang="zh-CN" altLang="en-US" dirty="0"/>
              <a:t>现实建模</a:t>
            </a:r>
            <a:r>
              <a:rPr lang="zh-CN" altLang="en-US" dirty="0" smtClean="0"/>
              <a:t>语言）的</a:t>
            </a:r>
            <a:r>
              <a:rPr lang="zh-CN" altLang="en-US" dirty="0"/>
              <a:t>缩写</a:t>
            </a:r>
          </a:p>
          <a:p>
            <a:pPr lvl="1"/>
            <a:r>
              <a:rPr lang="en-US" altLang="zh-CN" dirty="0" smtClean="0"/>
              <a:t>1994</a:t>
            </a:r>
            <a:r>
              <a:rPr lang="zh-CN" altLang="en-US" dirty="0" smtClean="0"/>
              <a:t>年</a:t>
            </a:r>
            <a:r>
              <a:rPr lang="en-US" altLang="zh-CN" dirty="0" smtClean="0"/>
              <a:t>1.0</a:t>
            </a:r>
            <a:r>
              <a:rPr lang="zh-CN" altLang="en-US" dirty="0" smtClean="0"/>
              <a:t>版，</a:t>
            </a:r>
            <a:r>
              <a:rPr lang="en-US" altLang="zh-CN" dirty="0" smtClean="0"/>
              <a:t>1997</a:t>
            </a:r>
            <a:r>
              <a:rPr lang="zh-CN" altLang="en-US" dirty="0" smtClean="0"/>
              <a:t>年</a:t>
            </a:r>
            <a:r>
              <a:rPr lang="en-US" altLang="zh-CN" dirty="0" smtClean="0"/>
              <a:t>VRML97</a:t>
            </a:r>
          </a:p>
          <a:p>
            <a:pPr lvl="1"/>
            <a:r>
              <a:rPr lang="zh-CN" altLang="en-US" dirty="0" smtClean="0"/>
              <a:t>基于</a:t>
            </a:r>
            <a:r>
              <a:rPr lang="en-US" altLang="zh-CN" dirty="0"/>
              <a:t>ASCII</a:t>
            </a:r>
            <a:r>
              <a:rPr lang="zh-CN" altLang="en-US" dirty="0"/>
              <a:t>文本的语言</a:t>
            </a:r>
            <a:r>
              <a:rPr lang="en-US" altLang="zh-CN" dirty="0"/>
              <a:t>,</a:t>
            </a:r>
            <a:r>
              <a:rPr lang="zh-CN" altLang="en-US" dirty="0"/>
              <a:t>用于描述三维场景</a:t>
            </a:r>
            <a:r>
              <a:rPr lang="en-US" altLang="zh-CN" dirty="0"/>
              <a:t>,</a:t>
            </a:r>
            <a:r>
              <a:rPr lang="zh-CN" altLang="en-US" dirty="0"/>
              <a:t>以便创建交互式</a:t>
            </a:r>
            <a:r>
              <a:rPr lang="en-US" altLang="zh-CN" dirty="0"/>
              <a:t>,</a:t>
            </a:r>
            <a:r>
              <a:rPr lang="zh-CN" altLang="en-US" dirty="0"/>
              <a:t>可导航的三维世界</a:t>
            </a:r>
          </a:p>
          <a:p>
            <a:pPr lvl="1"/>
            <a:r>
              <a:rPr lang="zh-CN" altLang="en-US" dirty="0"/>
              <a:t>创建结果为</a:t>
            </a:r>
            <a:r>
              <a:rPr lang="en-US" altLang="zh-CN" dirty="0"/>
              <a:t>.</a:t>
            </a:r>
            <a:r>
              <a:rPr lang="en-US" altLang="zh-CN" dirty="0" err="1"/>
              <a:t>wrl</a:t>
            </a:r>
            <a:r>
              <a:rPr lang="zh-CN" altLang="en-US" dirty="0" smtClean="0"/>
              <a:t>文件</a:t>
            </a:r>
            <a:endParaRPr lang="en-US" altLang="zh-CN" dirty="0" smtClean="0"/>
          </a:p>
          <a:p>
            <a:r>
              <a:rPr lang="en-US" altLang="zh-CN" dirty="0" smtClean="0"/>
              <a:t>X3D</a:t>
            </a:r>
            <a:r>
              <a:rPr lang="zh-CN" altLang="en-US" dirty="0" smtClean="0"/>
              <a:t>是</a:t>
            </a:r>
            <a:r>
              <a:rPr lang="en-US" altLang="zh-CN" dirty="0"/>
              <a:t>Extensible 3D </a:t>
            </a:r>
            <a:r>
              <a:rPr lang="en-US" altLang="zh-CN" dirty="0" smtClean="0"/>
              <a:t>Graphics</a:t>
            </a:r>
            <a:r>
              <a:rPr lang="zh-CN" altLang="en-US" dirty="0" smtClean="0"/>
              <a:t>的缩写</a:t>
            </a:r>
            <a:endParaRPr lang="en-US" altLang="zh-CN" dirty="0" smtClean="0"/>
          </a:p>
          <a:p>
            <a:pPr lvl="1"/>
            <a:r>
              <a:rPr lang="zh-CN" altLang="en-US" dirty="0" smtClean="0"/>
              <a:t>是</a:t>
            </a:r>
            <a:r>
              <a:rPr lang="en-US" altLang="zh-CN" dirty="0" smtClean="0"/>
              <a:t>VRML</a:t>
            </a:r>
            <a:r>
              <a:rPr lang="zh-CN" altLang="en-US" dirty="0" smtClean="0"/>
              <a:t>的后继发展，也是基于</a:t>
            </a:r>
            <a:r>
              <a:rPr lang="en-US" altLang="zh-CN" dirty="0" smtClean="0"/>
              <a:t>XML</a:t>
            </a:r>
            <a:r>
              <a:rPr lang="zh-CN" altLang="en-US" dirty="0" smtClean="0"/>
              <a:t>的</a:t>
            </a:r>
            <a:endParaRPr lang="en-US" altLang="zh-CN" dirty="0" smtClean="0"/>
          </a:p>
          <a:p>
            <a:pPr lvl="1"/>
            <a:r>
              <a:rPr lang="zh-CN" altLang="en-US" dirty="0" smtClean="0"/>
              <a:t>创建结果是</a:t>
            </a:r>
            <a:r>
              <a:rPr lang="en-US" altLang="zh-CN" dirty="0" smtClean="0"/>
              <a:t>.x3d</a:t>
            </a:r>
            <a:r>
              <a:rPr lang="zh-CN" altLang="en-US" dirty="0" smtClean="0"/>
              <a:t>文件</a:t>
            </a:r>
            <a:endParaRPr lang="zh-CN" altLang="en-US" dirty="0"/>
          </a:p>
        </p:txBody>
      </p:sp>
    </p:spTree>
    <p:extLst>
      <p:ext uri="{BB962C8B-B14F-4D97-AF65-F5344CB8AC3E}">
        <p14:creationId xmlns:p14="http://schemas.microsoft.com/office/powerpoint/2010/main" val="12607054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WebGL</a:t>
            </a:r>
            <a:endParaRPr lang="zh-CN" altLang="en-US" dirty="0"/>
          </a:p>
        </p:txBody>
      </p:sp>
      <p:sp>
        <p:nvSpPr>
          <p:cNvPr id="3" name="内容占位符 2"/>
          <p:cNvSpPr>
            <a:spLocks noGrp="1"/>
          </p:cNvSpPr>
          <p:nvPr>
            <p:ph idx="1"/>
          </p:nvPr>
        </p:nvSpPr>
        <p:spPr/>
        <p:txBody>
          <a:bodyPr/>
          <a:lstStyle/>
          <a:p>
            <a:r>
              <a:rPr lang="zh-CN" altLang="en-US" dirty="0" smtClean="0"/>
              <a:t>由</a:t>
            </a:r>
            <a:r>
              <a:rPr lang="en-US" altLang="zh-CN" dirty="0" err="1"/>
              <a:t>Khronos</a:t>
            </a:r>
            <a:r>
              <a:rPr lang="en-US" altLang="zh-CN" dirty="0"/>
              <a:t> Group</a:t>
            </a:r>
            <a:r>
              <a:rPr lang="zh-CN" altLang="en-US" dirty="0" smtClean="0"/>
              <a:t>管理</a:t>
            </a:r>
            <a:endParaRPr lang="en-US" altLang="zh-CN" dirty="0" smtClean="0"/>
          </a:p>
          <a:p>
            <a:r>
              <a:rPr lang="zh-CN" altLang="en-US" dirty="0"/>
              <a:t>基于</a:t>
            </a:r>
            <a:r>
              <a:rPr lang="en-US" altLang="zh-CN" dirty="0"/>
              <a:t>OpenGL ES 2.0</a:t>
            </a:r>
            <a:r>
              <a:rPr lang="zh-CN" altLang="en-US" dirty="0"/>
              <a:t>，提供了</a:t>
            </a:r>
            <a:r>
              <a:rPr lang="en-US" altLang="zh-CN" dirty="0"/>
              <a:t>3D</a:t>
            </a:r>
            <a:r>
              <a:rPr lang="zh-CN" altLang="en-US" dirty="0"/>
              <a:t>图像的程序</a:t>
            </a:r>
            <a:r>
              <a:rPr lang="zh-CN" altLang="en-US" dirty="0" smtClean="0"/>
              <a:t>接口</a:t>
            </a:r>
            <a:endParaRPr lang="en-US" altLang="zh-CN" dirty="0" smtClean="0"/>
          </a:p>
          <a:p>
            <a:r>
              <a:rPr lang="zh-CN" altLang="en-US" dirty="0"/>
              <a:t>通过</a:t>
            </a:r>
            <a:r>
              <a:rPr lang="en-US" altLang="zh-CN" dirty="0" smtClean="0"/>
              <a:t>HTML5 Canvas</a:t>
            </a:r>
            <a:r>
              <a:rPr lang="zh-CN" altLang="en-US" dirty="0" smtClean="0"/>
              <a:t>和</a:t>
            </a:r>
            <a:r>
              <a:rPr lang="en-US" altLang="zh-CN" dirty="0" smtClean="0"/>
              <a:t>DOM</a:t>
            </a:r>
            <a:r>
              <a:rPr lang="zh-CN" altLang="en-US" dirty="0" smtClean="0"/>
              <a:t>接口支持</a:t>
            </a:r>
            <a:endParaRPr lang="en-US" altLang="zh-CN" dirty="0" smtClean="0"/>
          </a:p>
          <a:p>
            <a:r>
              <a:rPr lang="zh-CN" altLang="en-US" dirty="0" smtClean="0"/>
              <a:t>需要浏览器、操作系统平台以及显卡等都支持</a:t>
            </a:r>
            <a:endParaRPr lang="en-US" altLang="zh-CN" dirty="0" smtClean="0"/>
          </a:p>
          <a:p>
            <a:r>
              <a:rPr lang="zh-CN" altLang="en-US" dirty="0" smtClean="0"/>
              <a:t>可以使用</a:t>
            </a:r>
            <a:r>
              <a:rPr lang="en-US" altLang="zh-CN" dirty="0" smtClean="0"/>
              <a:t>Three.js</a:t>
            </a:r>
            <a:r>
              <a:rPr lang="zh-CN" altLang="en-US" dirty="0" smtClean="0"/>
              <a:t>或</a:t>
            </a:r>
            <a:r>
              <a:rPr lang="en-US" altLang="zh-CN" dirty="0"/>
              <a:t>Cocos2d-x</a:t>
            </a:r>
            <a:r>
              <a:rPr lang="zh-CN" altLang="en-US" dirty="0" smtClean="0"/>
              <a:t>等第三方库来操作</a:t>
            </a:r>
            <a:endParaRPr lang="en-US" altLang="zh-CN" dirty="0" smtClean="0"/>
          </a:p>
          <a:p>
            <a:r>
              <a:rPr lang="en-US" altLang="zh-CN" dirty="0">
                <a:hlinkClick r:id="rId3"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39582352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WebGL</a:t>
            </a:r>
            <a:endParaRPr lang="zh-CN" altLang="en-US" dirty="0"/>
          </a:p>
        </p:txBody>
      </p:sp>
      <p:pic>
        <p:nvPicPr>
          <p:cNvPr id="7" name="内容占位符 6"/>
          <p:cNvPicPr>
            <a:picLocks noGrp="1" noChangeAspect="1"/>
          </p:cNvPicPr>
          <p:nvPr>
            <p:ph sz="half" idx="1"/>
          </p:nvPr>
        </p:nvPicPr>
        <p:blipFill>
          <a:blip r:embed="rId2"/>
          <a:stretch>
            <a:fillRect/>
          </a:stretch>
        </p:blipFill>
        <p:spPr>
          <a:xfrm>
            <a:off x="1166656" y="1905000"/>
            <a:ext cx="4981888"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946400"/>
            <a:ext cx="5080000" cy="2032000"/>
          </a:xfrm>
          <a:prstGeom prst="rect">
            <a:avLst/>
          </a:prstGeom>
        </p:spPr>
      </p:pic>
    </p:spTree>
    <p:extLst>
      <p:ext uri="{BB962C8B-B14F-4D97-AF65-F5344CB8AC3E}">
        <p14:creationId xmlns:p14="http://schemas.microsoft.com/office/powerpoint/2010/main" val="1549509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a:t>
            </a:r>
            <a:endParaRPr lang="zh-CN" altLang="en-US" dirty="0"/>
          </a:p>
        </p:txBody>
      </p:sp>
      <p:sp>
        <p:nvSpPr>
          <p:cNvPr id="3" name="内容占位符 2"/>
          <p:cNvSpPr>
            <a:spLocks noGrp="1"/>
          </p:cNvSpPr>
          <p:nvPr>
            <p:ph idx="1"/>
          </p:nvPr>
        </p:nvSpPr>
        <p:spPr/>
        <p:txBody>
          <a:bodyPr/>
          <a:lstStyle/>
          <a:p>
            <a:r>
              <a:rPr lang="en-US" altLang="zh-CN" dirty="0"/>
              <a:t>Quest3D</a:t>
            </a:r>
          </a:p>
          <a:p>
            <a:r>
              <a:rPr lang="en-US" altLang="zh-CN" dirty="0"/>
              <a:t>Unity3D</a:t>
            </a:r>
          </a:p>
          <a:p>
            <a:r>
              <a:rPr lang="en-US" altLang="zh-CN" dirty="0"/>
              <a:t>3D VIA </a:t>
            </a:r>
            <a:r>
              <a:rPr lang="en-US" altLang="zh-CN" dirty="0" err="1"/>
              <a:t>Virtools</a:t>
            </a:r>
            <a:endParaRPr lang="en-US" altLang="zh-CN" dirty="0"/>
          </a:p>
          <a:p>
            <a:r>
              <a:rPr lang="en-US" altLang="zh-CN" dirty="0"/>
              <a:t>Flash 3D</a:t>
            </a:r>
          </a:p>
          <a:p>
            <a:r>
              <a:rPr lang="en-US" altLang="zh-CN" dirty="0"/>
              <a:t>Java3D</a:t>
            </a:r>
          </a:p>
          <a:p>
            <a:r>
              <a:rPr lang="en-US" altLang="zh-CN" dirty="0" smtClean="0"/>
              <a:t>……</a:t>
            </a:r>
            <a:endParaRPr lang="zh-CN" altLang="en-US" dirty="0"/>
          </a:p>
        </p:txBody>
      </p:sp>
    </p:spTree>
    <p:extLst>
      <p:ext uri="{BB962C8B-B14F-4D97-AF65-F5344CB8AC3E}">
        <p14:creationId xmlns:p14="http://schemas.microsoft.com/office/powerpoint/2010/main" val="233227402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160965163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课后阅读</a:t>
            </a:r>
            <a:endParaRPr lang="zh-CN" altLang="en-US" dirty="0"/>
          </a:p>
        </p:txBody>
      </p:sp>
      <p:sp>
        <p:nvSpPr>
          <p:cNvPr id="3" name="内容占位符 2"/>
          <p:cNvSpPr>
            <a:spLocks noGrp="1"/>
          </p:cNvSpPr>
          <p:nvPr>
            <p:ph idx="1"/>
          </p:nvPr>
        </p:nvSpPr>
        <p:spPr/>
        <p:txBody>
          <a:bodyPr/>
          <a:lstStyle/>
          <a:p>
            <a:r>
              <a:rPr lang="en-US" altLang="zh-CN" dirty="0"/>
              <a:t>25 </a:t>
            </a:r>
            <a:r>
              <a:rPr lang="zh-CN" altLang="en-US" dirty="0"/>
              <a:t>个基于 </a:t>
            </a:r>
            <a:r>
              <a:rPr lang="en-US" altLang="zh-CN" dirty="0"/>
              <a:t>HTML5 Canvas </a:t>
            </a:r>
            <a:r>
              <a:rPr lang="zh-CN" altLang="en-US" dirty="0"/>
              <a:t>的超炫示</a:t>
            </a:r>
            <a:r>
              <a:rPr lang="zh-CN" altLang="en-US" dirty="0" smtClean="0"/>
              <a:t>例，</a:t>
            </a:r>
            <a:r>
              <a:rPr lang="en-US" altLang="zh-CN" dirty="0"/>
              <a:t> </a:t>
            </a:r>
            <a:r>
              <a:rPr lang="en-US" altLang="zh-CN" dirty="0">
                <a:hlinkClick r:id="rId2"/>
              </a:rPr>
              <a:t>http://</a:t>
            </a:r>
            <a:r>
              <a:rPr lang="en-US" altLang="zh-CN" dirty="0" smtClean="0">
                <a:hlinkClick r:id="rId2"/>
              </a:rPr>
              <a:t>www.iguoguo.net/2012/19189.html</a:t>
            </a:r>
            <a:r>
              <a:rPr lang="en-US" altLang="zh-CN" dirty="0" smtClean="0"/>
              <a:t> </a:t>
            </a:r>
            <a:endParaRPr lang="en-US" altLang="zh-CN" dirty="0"/>
          </a:p>
          <a:p>
            <a:endParaRPr lang="en-US" altLang="zh-CN" smtClean="0"/>
          </a:p>
          <a:p>
            <a:r>
              <a:rPr lang="zh-CN" altLang="en-US" smtClean="0"/>
              <a:t>九</a:t>
            </a:r>
            <a:r>
              <a:rPr lang="zh-CN" altLang="en-US" dirty="0"/>
              <a:t>个相当有吸引力的</a:t>
            </a:r>
            <a:r>
              <a:rPr lang="en-US" altLang="zh-CN" dirty="0" err="1"/>
              <a:t>WebGL</a:t>
            </a:r>
            <a:r>
              <a:rPr lang="zh-CN" altLang="en-US" dirty="0" smtClean="0"/>
              <a:t>演示，</a:t>
            </a:r>
            <a:r>
              <a:rPr lang="en-US" altLang="zh-CN" dirty="0"/>
              <a:t> </a:t>
            </a:r>
            <a:r>
              <a:rPr lang="en-US" altLang="zh-CN" dirty="0">
                <a:hlinkClick r:id="rId3"/>
              </a:rPr>
              <a:t>http://</a:t>
            </a:r>
            <a:r>
              <a:rPr lang="en-US" altLang="zh-CN" dirty="0" smtClean="0">
                <a:hlinkClick r:id="rId3"/>
              </a:rPr>
              <a:t>www.csdn.net/article/2013-08-02/2816450-9-More-Mind-Blowing-WebGL-Demos</a:t>
            </a:r>
            <a:r>
              <a:rPr lang="en-US" altLang="zh-CN" dirty="0" smtClean="0"/>
              <a:t> </a:t>
            </a:r>
            <a:endParaRPr lang="zh-CN" altLang="en-US" dirty="0"/>
          </a:p>
        </p:txBody>
      </p:sp>
    </p:spTree>
    <p:extLst>
      <p:ext uri="{BB962C8B-B14F-4D97-AF65-F5344CB8AC3E}">
        <p14:creationId xmlns:p14="http://schemas.microsoft.com/office/powerpoint/2010/main" val="217470300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a:t>Portable Network Graphic</a:t>
            </a:r>
            <a:r>
              <a:rPr lang="zh-CN" altLang="en-US" dirty="0"/>
              <a:t>，</a:t>
            </a:r>
            <a:r>
              <a:rPr lang="en-US" altLang="zh-CN" dirty="0">
                <a:hlinkClick r:id="rId2"/>
              </a:rPr>
              <a:t>http://www.w3.org/Graphics/PNG</a:t>
            </a:r>
            <a:r>
              <a:rPr lang="en-US" altLang="zh-CN" dirty="0" smtClean="0">
                <a:hlinkClick r:id="rId2"/>
              </a:rPr>
              <a:t>/</a:t>
            </a:r>
            <a:r>
              <a:rPr lang="en-US" altLang="zh-CN" dirty="0" smtClean="0"/>
              <a:t> </a:t>
            </a:r>
            <a:endParaRPr lang="en-US" altLang="zh-CN" dirty="0"/>
          </a:p>
          <a:p>
            <a:endParaRPr lang="en-US" altLang="zh-CN" dirty="0"/>
          </a:p>
          <a:p>
            <a:r>
              <a:rPr lang="en-US" altLang="zh-CN" dirty="0"/>
              <a:t>Scalable Vector Graphics</a:t>
            </a:r>
            <a:r>
              <a:rPr lang="zh-CN" altLang="en-US" dirty="0"/>
              <a:t>，</a:t>
            </a:r>
            <a:r>
              <a:rPr lang="en-US" altLang="zh-CN" dirty="0">
                <a:hlinkClick r:id="rId3"/>
              </a:rPr>
              <a:t>http://www.w3.org/Graphics/SVG</a:t>
            </a:r>
            <a:r>
              <a:rPr lang="en-US" altLang="zh-CN" dirty="0" smtClean="0">
                <a:hlinkClick r:id="rId3"/>
              </a:rPr>
              <a:t>/</a:t>
            </a:r>
            <a:r>
              <a:rPr lang="en-US" altLang="zh-CN" dirty="0" smtClean="0"/>
              <a:t> </a:t>
            </a:r>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3473354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8</a:t>
            </a:r>
            <a:endParaRPr lang="zh-CN" altLang="en-US" dirty="0"/>
          </a:p>
        </p:txBody>
      </p:sp>
      <p:sp>
        <p:nvSpPr>
          <p:cNvPr id="6" name="副标题 5"/>
          <p:cNvSpPr>
            <a:spLocks noGrp="1"/>
          </p:cNvSpPr>
          <p:nvPr>
            <p:ph type="subTitle" idx="1"/>
          </p:nvPr>
        </p:nvSpPr>
        <p:spPr/>
        <p:txBody>
          <a:bodyPr/>
          <a:lstStyle/>
          <a:p>
            <a:r>
              <a:rPr lang="en-US" altLang="zh-CN"/>
              <a:t>Multimedia</a:t>
            </a:r>
            <a:endParaRPr lang="zh-CN" altLang="en-US" dirty="0"/>
          </a:p>
        </p:txBody>
      </p:sp>
    </p:spTree>
    <p:extLst>
      <p:ext uri="{BB962C8B-B14F-4D97-AF65-F5344CB8AC3E}">
        <p14:creationId xmlns:p14="http://schemas.microsoft.com/office/powerpoint/2010/main" val="2533838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色彩</a:t>
            </a:r>
            <a:endParaRPr lang="zh-CN" altLang="en-US" dirty="0"/>
          </a:p>
        </p:txBody>
      </p:sp>
    </p:spTree>
    <p:extLst>
      <p:ext uri="{BB962C8B-B14F-4D97-AF65-F5344CB8AC3E}">
        <p14:creationId xmlns:p14="http://schemas.microsoft.com/office/powerpoint/2010/main" val="213238619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7"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00200" y="1905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88088" y="1909688"/>
            <a:ext cx="4110112" cy="411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92441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3701777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zh-CN" altLang="en-US"/>
              <a:t>光源色和物体色</a:t>
            </a:r>
          </a:p>
        </p:txBody>
      </p:sp>
      <p:sp>
        <p:nvSpPr>
          <p:cNvPr id="2" name="内容占位符 1"/>
          <p:cNvSpPr>
            <a:spLocks noGrp="1"/>
          </p:cNvSpPr>
          <p:nvPr>
            <p:ph idx="1"/>
          </p:nvPr>
        </p:nvSpPr>
        <p:spPr/>
        <p:txBody>
          <a:bodyPr/>
          <a:lstStyle/>
          <a:p>
            <a:r>
              <a:rPr lang="zh-CN" altLang="en-US" dirty="0"/>
              <a:t>光源色：能自己发出的光的颜色</a:t>
            </a:r>
          </a:p>
          <a:p>
            <a:endParaRPr lang="zh-CN" altLang="en-US" dirty="0"/>
          </a:p>
          <a:p>
            <a:r>
              <a:rPr lang="zh-CN" altLang="en-US" dirty="0"/>
              <a:t>物体色：光照到一个物体后反射或穿透所显示的效果</a:t>
            </a:r>
          </a:p>
          <a:p>
            <a:pPr lvl="1"/>
            <a:r>
              <a:rPr lang="zh-CN" altLang="en-US" dirty="0"/>
              <a:t>当光源光线照射到物体时，部分颜色被吸收，其余的被反射，反射的颜色就是我们看到的物体色。</a:t>
            </a:r>
          </a:p>
          <a:p>
            <a:endParaRPr lang="zh-CN" altLang="en-US" dirty="0"/>
          </a:p>
        </p:txBody>
      </p:sp>
    </p:spTree>
    <p:extLst>
      <p:ext uri="{BB962C8B-B14F-4D97-AF65-F5344CB8AC3E}">
        <p14:creationId xmlns:p14="http://schemas.microsoft.com/office/powerpoint/2010/main" val="2848388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zh-CN" altLang="en-US"/>
              <a:t>三原色</a:t>
            </a:r>
          </a:p>
        </p:txBody>
      </p:sp>
      <p:sp>
        <p:nvSpPr>
          <p:cNvPr id="319491" name="Rectangle 3"/>
          <p:cNvSpPr>
            <a:spLocks noGrp="1" noChangeArrowheads="1"/>
          </p:cNvSpPr>
          <p:nvPr>
            <p:ph type="body" idx="1"/>
          </p:nvPr>
        </p:nvSpPr>
        <p:spPr/>
        <p:txBody>
          <a:bodyPr/>
          <a:lstStyle/>
          <a:p>
            <a:r>
              <a:rPr lang="zh-CN" altLang="en-US"/>
              <a:t>用于混和产生	其他颜色的基础色</a:t>
            </a:r>
          </a:p>
          <a:p>
            <a:r>
              <a:rPr lang="zh-CN" altLang="en-US"/>
              <a:t>光源色的三原色是红</a:t>
            </a:r>
            <a:r>
              <a:rPr lang="en-US" altLang="zh-CN"/>
              <a:t>(Red)</a:t>
            </a:r>
            <a:r>
              <a:rPr lang="zh-CN" altLang="en-US"/>
              <a:t>、绿</a:t>
            </a:r>
            <a:r>
              <a:rPr lang="en-US" altLang="zh-CN"/>
              <a:t>(Green)</a:t>
            </a:r>
            <a:r>
              <a:rPr lang="zh-CN" altLang="en-US"/>
              <a:t>、蓝</a:t>
            </a:r>
            <a:r>
              <a:rPr lang="en-US" altLang="zh-CN"/>
              <a:t>(Blue)</a:t>
            </a:r>
            <a:r>
              <a:rPr lang="zh-CN" altLang="en-US"/>
              <a:t>，亦即常说的</a:t>
            </a:r>
            <a:r>
              <a:rPr lang="en-US" altLang="zh-CN"/>
              <a:t>RGB</a:t>
            </a:r>
            <a:r>
              <a:rPr lang="zh-CN" altLang="en-US"/>
              <a:t>颜色，是显示器颜色混和的基础。</a:t>
            </a:r>
          </a:p>
          <a:p>
            <a:r>
              <a:rPr lang="zh-CN" altLang="en-US"/>
              <a:t>物体色的三原色是洋红</a:t>
            </a:r>
            <a:r>
              <a:rPr lang="en-US" altLang="zh-CN"/>
              <a:t>(Magenta)</a:t>
            </a:r>
            <a:r>
              <a:rPr lang="zh-CN" altLang="en-US"/>
              <a:t>、黄</a:t>
            </a:r>
            <a:r>
              <a:rPr lang="en-US" altLang="zh-CN"/>
              <a:t>(Yellow)</a:t>
            </a:r>
            <a:r>
              <a:rPr lang="zh-CN" altLang="en-US"/>
              <a:t>、青</a:t>
            </a:r>
            <a:r>
              <a:rPr lang="en-US" altLang="zh-CN"/>
              <a:t>(Cyan)</a:t>
            </a:r>
            <a:r>
              <a:rPr lang="zh-CN" altLang="en-US"/>
              <a:t>，亦即常说的</a:t>
            </a:r>
            <a:r>
              <a:rPr lang="en-US" altLang="zh-CN"/>
              <a:t>CMYK</a:t>
            </a:r>
            <a:r>
              <a:rPr lang="zh-CN" altLang="en-US"/>
              <a:t>颜色</a:t>
            </a:r>
            <a:r>
              <a:rPr lang="en-US" altLang="zh-CN"/>
              <a:t>(</a:t>
            </a:r>
            <a:r>
              <a:rPr lang="zh-CN" altLang="en-US"/>
              <a:t>加黑色</a:t>
            </a:r>
            <a:r>
              <a:rPr lang="en-US" altLang="zh-CN"/>
              <a:t>Black)</a:t>
            </a:r>
            <a:r>
              <a:rPr lang="zh-CN" altLang="en-US"/>
              <a:t>，是印刷物颜色混和的基础。</a:t>
            </a:r>
          </a:p>
        </p:txBody>
      </p:sp>
    </p:spTree>
    <p:extLst>
      <p:ext uri="{BB962C8B-B14F-4D97-AF65-F5344CB8AC3E}">
        <p14:creationId xmlns:p14="http://schemas.microsoft.com/office/powerpoint/2010/main" val="30481277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zh-CN" altLang="en-US" dirty="0"/>
              <a:t>三原色</a:t>
            </a:r>
          </a:p>
        </p:txBody>
      </p:sp>
      <p:pic>
        <p:nvPicPr>
          <p:cNvPr id="320519" name="Picture 7" descr="RGB"/>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424113" y="2647950"/>
            <a:ext cx="3175000" cy="2984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0520" name="Picture 8" descr="CYM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15113" y="2552700"/>
            <a:ext cx="3175000" cy="3175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0650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三原色</a:t>
            </a:r>
          </a:p>
        </p:txBody>
      </p:sp>
      <p:sp>
        <p:nvSpPr>
          <p:cNvPr id="5" name="内容占位符 4"/>
          <p:cNvSpPr>
            <a:spLocks noGrp="1"/>
          </p:cNvSpPr>
          <p:nvPr>
            <p:ph idx="1"/>
          </p:nvPr>
        </p:nvSpPr>
        <p:spPr/>
        <p:txBody>
          <a:bodyPr/>
          <a:lstStyle/>
          <a:p>
            <a:r>
              <a:rPr lang="zh-CN" altLang="en-US" dirty="0" smtClean="0"/>
              <a:t>色域（</a:t>
            </a:r>
            <a:r>
              <a:rPr lang="en-US" altLang="zh-CN" dirty="0" smtClean="0"/>
              <a:t>gamut</a:t>
            </a:r>
            <a:r>
              <a:rPr lang="zh-CN" altLang="en-US" dirty="0"/>
              <a:t>）是对一种颜色进行编码的方法，也指一个技术系统能够产生的颜色的</a:t>
            </a:r>
            <a:r>
              <a:rPr lang="zh-CN" altLang="en-US" dirty="0" smtClean="0"/>
              <a:t>总和</a:t>
            </a:r>
            <a:endParaRPr lang="en-US" altLang="zh-CN" dirty="0" smtClean="0"/>
          </a:p>
          <a:p>
            <a:pPr lvl="1"/>
            <a:r>
              <a:rPr lang="en-US" altLang="zh-CN" dirty="0" smtClean="0"/>
              <a:t>RGB</a:t>
            </a:r>
            <a:r>
              <a:rPr lang="zh-CN" altLang="en-US" dirty="0" smtClean="0"/>
              <a:t>和</a:t>
            </a:r>
            <a:r>
              <a:rPr lang="en-US" altLang="zh-CN" dirty="0" smtClean="0"/>
              <a:t>CMYK</a:t>
            </a:r>
            <a:r>
              <a:rPr lang="zh-CN" altLang="en-US" dirty="0" smtClean="0"/>
              <a:t>的色域是不同的</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388" y="3356992"/>
            <a:ext cx="4788024" cy="3370736"/>
          </a:xfrm>
          <a:prstGeom prst="rect">
            <a:avLst/>
          </a:prstGeom>
        </p:spPr>
      </p:pic>
    </p:spTree>
    <p:extLst>
      <p:ext uri="{BB962C8B-B14F-4D97-AF65-F5344CB8AC3E}">
        <p14:creationId xmlns:p14="http://schemas.microsoft.com/office/powerpoint/2010/main" val="264722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r>
              <a:rPr lang="zh-CN" altLang="en-US"/>
              <a:t>色彩三要素</a:t>
            </a:r>
            <a:r>
              <a:rPr lang="en-US" altLang="zh-CN"/>
              <a:t>——</a:t>
            </a:r>
            <a:r>
              <a:rPr lang="zh-CN" altLang="en-US"/>
              <a:t>色相</a:t>
            </a:r>
          </a:p>
        </p:txBody>
      </p:sp>
      <p:sp>
        <p:nvSpPr>
          <p:cNvPr id="322563" name="Rectangle 3"/>
          <p:cNvSpPr>
            <a:spLocks noGrp="1" noChangeArrowheads="1"/>
          </p:cNvSpPr>
          <p:nvPr>
            <p:ph type="body" idx="1"/>
          </p:nvPr>
        </p:nvSpPr>
        <p:spPr/>
        <p:txBody>
          <a:bodyPr/>
          <a:lstStyle/>
          <a:p>
            <a:r>
              <a:rPr lang="zh-CN" altLang="en-US"/>
              <a:t>色相（</a:t>
            </a:r>
            <a:r>
              <a:rPr lang="en-US" altLang="zh-CN"/>
              <a:t>Hue</a:t>
            </a:r>
            <a:r>
              <a:rPr lang="zh-CN" altLang="en-US"/>
              <a:t>或</a:t>
            </a:r>
            <a:r>
              <a:rPr lang="en-US" altLang="zh-CN"/>
              <a:t>Color</a:t>
            </a:r>
            <a:r>
              <a:rPr lang="zh-CN" altLang="en-US"/>
              <a:t>）</a:t>
            </a:r>
          </a:p>
          <a:p>
            <a:pPr lvl="1"/>
            <a:r>
              <a:rPr lang="zh-CN" altLang="en-US"/>
              <a:t>色相是物体透射或反射光波的波长有关的颜色物理的心理特性。</a:t>
            </a:r>
          </a:p>
          <a:p>
            <a:pPr lvl="1"/>
            <a:r>
              <a:rPr lang="zh-CN" altLang="en-US"/>
              <a:t>它的范围以 </a:t>
            </a:r>
            <a:r>
              <a:rPr lang="en-US" altLang="zh-CN"/>
              <a:t>0 </a:t>
            </a:r>
            <a:r>
              <a:rPr lang="zh-CN" altLang="en-US"/>
              <a:t>至 </a:t>
            </a:r>
            <a:r>
              <a:rPr lang="en-US" altLang="zh-CN"/>
              <a:t>360 </a:t>
            </a:r>
            <a:r>
              <a:rPr lang="zh-CN" altLang="en-US"/>
              <a:t>度之间的角度值表示。</a:t>
            </a:r>
          </a:p>
          <a:p>
            <a:pPr lvl="1"/>
            <a:r>
              <a:rPr lang="zh-CN" altLang="en-US"/>
              <a:t>色相是以颜色的名称来识别的，如红色、橙色或绿色。 </a:t>
            </a:r>
          </a:p>
          <a:p>
            <a:pPr lvl="1"/>
            <a:r>
              <a:rPr lang="zh-CN" altLang="en-US"/>
              <a:t>色相主要由三原色在该颜色中的分量值表来决定。</a:t>
            </a:r>
          </a:p>
        </p:txBody>
      </p:sp>
    </p:spTree>
    <p:extLst>
      <p:ext uri="{BB962C8B-B14F-4D97-AF65-F5344CB8AC3E}">
        <p14:creationId xmlns:p14="http://schemas.microsoft.com/office/powerpoint/2010/main" val="1099595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zh-CN" altLang="en-US"/>
              <a:t>色彩三要素</a:t>
            </a:r>
            <a:r>
              <a:rPr lang="en-US" altLang="zh-CN"/>
              <a:t>——</a:t>
            </a:r>
            <a:r>
              <a:rPr lang="zh-CN" altLang="en-US"/>
              <a:t>亮度</a:t>
            </a:r>
          </a:p>
        </p:txBody>
      </p:sp>
      <p:sp>
        <p:nvSpPr>
          <p:cNvPr id="323587" name="Rectangle 3"/>
          <p:cNvSpPr>
            <a:spLocks noGrp="1" noChangeArrowheads="1"/>
          </p:cNvSpPr>
          <p:nvPr>
            <p:ph type="body" idx="1"/>
          </p:nvPr>
        </p:nvSpPr>
        <p:spPr/>
        <p:txBody>
          <a:bodyPr/>
          <a:lstStyle/>
          <a:p>
            <a:r>
              <a:rPr lang="zh-CN" altLang="en-US"/>
              <a:t>亮度（</a:t>
            </a:r>
            <a:r>
              <a:rPr lang="en-US" altLang="zh-CN"/>
              <a:t>Lightness</a:t>
            </a:r>
            <a:r>
              <a:rPr lang="zh-CN" altLang="en-US"/>
              <a:t>或</a:t>
            </a:r>
            <a:r>
              <a:rPr lang="en-US" altLang="zh-CN"/>
              <a:t>Brightness</a:t>
            </a:r>
            <a:r>
              <a:rPr lang="zh-CN" altLang="en-US"/>
              <a:t>或</a:t>
            </a:r>
            <a:r>
              <a:rPr lang="en-US" altLang="zh-CN"/>
              <a:t>Value</a:t>
            </a:r>
            <a:r>
              <a:rPr lang="zh-CN" altLang="en-US"/>
              <a:t>）</a:t>
            </a:r>
          </a:p>
          <a:p>
            <a:pPr lvl="1"/>
            <a:r>
              <a:rPr lang="zh-CN" altLang="en-US"/>
              <a:t>亮度（有时也称明度）是颜色的相对明暗程度。</a:t>
            </a:r>
          </a:p>
          <a:p>
            <a:pPr lvl="1"/>
            <a:r>
              <a:rPr lang="zh-CN" altLang="en-US"/>
              <a:t>通常用</a:t>
            </a:r>
            <a:r>
              <a:rPr lang="en-US" altLang="zh-CN"/>
              <a:t>0%</a:t>
            </a:r>
            <a:r>
              <a:rPr lang="zh-CN" altLang="en-US"/>
              <a:t>（黑）</a:t>
            </a:r>
            <a:r>
              <a:rPr lang="en-US" altLang="zh-CN"/>
              <a:t>-100%</a:t>
            </a:r>
            <a:r>
              <a:rPr lang="zh-CN" altLang="en-US"/>
              <a:t>（白）来度量。</a:t>
            </a:r>
          </a:p>
          <a:p>
            <a:pPr lvl="1"/>
            <a:r>
              <a:rPr lang="zh-CN" altLang="en-US"/>
              <a:t>主要取决于该颜色吸收光线的程度。</a:t>
            </a:r>
          </a:p>
          <a:p>
            <a:pPr lvl="1"/>
            <a:r>
              <a:rPr lang="zh-CN" altLang="en-US"/>
              <a:t>通常将较亮的颜色称为高亮度颜色，将较暗的颜色称之为低亮度颜色。</a:t>
            </a:r>
          </a:p>
        </p:txBody>
      </p:sp>
    </p:spTree>
    <p:extLst>
      <p:ext uri="{BB962C8B-B14F-4D97-AF65-F5344CB8AC3E}">
        <p14:creationId xmlns:p14="http://schemas.microsoft.com/office/powerpoint/2010/main" val="1104414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zh-CN" altLang="en-US"/>
              <a:t>色彩三要素</a:t>
            </a:r>
            <a:r>
              <a:rPr lang="en-US" altLang="zh-CN"/>
              <a:t>——</a:t>
            </a:r>
            <a:r>
              <a:rPr lang="zh-CN" altLang="en-US"/>
              <a:t>饱和度</a:t>
            </a:r>
          </a:p>
        </p:txBody>
      </p:sp>
      <p:sp>
        <p:nvSpPr>
          <p:cNvPr id="324611" name="Rectangle 3"/>
          <p:cNvSpPr>
            <a:spLocks noGrp="1" noChangeArrowheads="1"/>
          </p:cNvSpPr>
          <p:nvPr>
            <p:ph type="body" idx="1"/>
          </p:nvPr>
        </p:nvSpPr>
        <p:spPr/>
        <p:txBody>
          <a:bodyPr/>
          <a:lstStyle/>
          <a:p>
            <a:r>
              <a:rPr lang="zh-CN" altLang="en-US"/>
              <a:t>饱和度（</a:t>
            </a:r>
            <a:r>
              <a:rPr lang="en-US" altLang="zh-CN"/>
              <a:t>Saturation</a:t>
            </a:r>
            <a:r>
              <a:rPr lang="zh-CN" altLang="en-US"/>
              <a:t>或</a:t>
            </a:r>
            <a:r>
              <a:rPr lang="en-US" altLang="zh-CN"/>
              <a:t>Chroma</a:t>
            </a:r>
            <a:r>
              <a:rPr lang="zh-CN" altLang="en-US"/>
              <a:t>）</a:t>
            </a:r>
          </a:p>
          <a:p>
            <a:pPr lvl="1"/>
            <a:r>
              <a:rPr lang="zh-CN" altLang="en-US"/>
              <a:t>饱和度（有时也称对比度）是指色彩的混浊或澄清程度，体现了颜色的强度或纯度。</a:t>
            </a:r>
          </a:p>
          <a:p>
            <a:pPr lvl="1"/>
            <a:r>
              <a:rPr lang="zh-CN" altLang="en-US"/>
              <a:t>饱和度用于表示色相中灰色成分所占的比例，用</a:t>
            </a:r>
            <a:r>
              <a:rPr lang="en-US" altLang="zh-CN"/>
              <a:t>0%-100%</a:t>
            </a:r>
            <a:r>
              <a:rPr lang="zh-CN" altLang="en-US"/>
              <a:t>（纯色）来表示。</a:t>
            </a:r>
          </a:p>
          <a:p>
            <a:pPr lvl="1"/>
            <a:r>
              <a:rPr lang="zh-CN" altLang="en-US"/>
              <a:t>饱和度最高的称为纯色。</a:t>
            </a:r>
          </a:p>
          <a:p>
            <a:pPr lvl="1"/>
            <a:endParaRPr lang="en-US" altLang="zh-CN"/>
          </a:p>
        </p:txBody>
      </p:sp>
    </p:spTree>
    <p:extLst>
      <p:ext uri="{BB962C8B-B14F-4D97-AF65-F5344CB8AC3E}">
        <p14:creationId xmlns:p14="http://schemas.microsoft.com/office/powerpoint/2010/main" val="37404742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zh-CN" altLang="en-US" dirty="0"/>
              <a:t>色彩三要素</a:t>
            </a:r>
          </a:p>
        </p:txBody>
      </p:sp>
      <p:pic>
        <p:nvPicPr>
          <p:cNvPr id="326662" name="Picture 6" descr="HS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5914" y="2060575"/>
            <a:ext cx="6192837" cy="4090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609202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色彩三要素</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033" y="1905000"/>
            <a:ext cx="6574734" cy="4114800"/>
          </a:xfrm>
        </p:spPr>
      </p:pic>
    </p:spTree>
    <p:extLst>
      <p:ext uri="{BB962C8B-B14F-4D97-AF65-F5344CB8AC3E}">
        <p14:creationId xmlns:p14="http://schemas.microsoft.com/office/powerpoint/2010/main" val="52036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2567608" y="3005318"/>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a:t>
            </a:r>
            <a:r>
              <a:rPr lang="zh-CN" altLang="en-US" sz="2800" dirty="0"/>
              <a:t>色彩</a:t>
            </a:r>
          </a:p>
        </p:txBody>
      </p:sp>
      <p:sp>
        <p:nvSpPr>
          <p:cNvPr id="6" name="文本框 5"/>
          <p:cNvSpPr txBox="1"/>
          <p:nvPr/>
        </p:nvSpPr>
        <p:spPr>
          <a:xfrm>
            <a:off x="2567608" y="3901619"/>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a:t>
            </a:r>
            <a:r>
              <a:rPr lang="zh-CN" altLang="en-US" sz="2800" dirty="0"/>
              <a:t>图像</a:t>
            </a:r>
          </a:p>
        </p:txBody>
      </p:sp>
      <p:sp>
        <p:nvSpPr>
          <p:cNvPr id="7" name="文本框 6"/>
          <p:cNvSpPr txBox="1"/>
          <p:nvPr/>
        </p:nvSpPr>
        <p:spPr>
          <a:xfrm>
            <a:off x="4564562" y="1742886"/>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Web</a:t>
            </a:r>
            <a:r>
              <a:rPr lang="zh-CN" altLang="en-US" sz="2800" dirty="0"/>
              <a:t>中的多媒体</a:t>
            </a:r>
          </a:p>
        </p:txBody>
      </p:sp>
      <p:sp>
        <p:nvSpPr>
          <p:cNvPr id="8" name="文本框 7"/>
          <p:cNvSpPr txBox="1"/>
          <p:nvPr/>
        </p:nvSpPr>
        <p:spPr>
          <a:xfrm>
            <a:off x="6881036" y="3007149"/>
            <a:ext cx="30249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 </a:t>
            </a:r>
            <a:r>
              <a:rPr lang="zh-CN" altLang="en-US" sz="2800" dirty="0"/>
              <a:t>音频</a:t>
            </a:r>
          </a:p>
        </p:txBody>
      </p:sp>
      <p:cxnSp>
        <p:nvCxnSpPr>
          <p:cNvPr id="11" name="直接箭头连接符 10"/>
          <p:cNvCxnSpPr>
            <a:stCxn id="7" idx="2"/>
            <a:endCxn id="5" idx="0"/>
          </p:cNvCxnSpPr>
          <p:nvPr/>
        </p:nvCxnSpPr>
        <p:spPr bwMode="auto">
          <a:xfrm flipH="1">
            <a:off x="3755740" y="2266106"/>
            <a:ext cx="2429002" cy="739212"/>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a:off x="3755740" y="3528539"/>
            <a:ext cx="0" cy="373081"/>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a:off x="6184742" y="2266107"/>
            <a:ext cx="2208776" cy="741043"/>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p:cNvSpPr txBox="1"/>
          <p:nvPr/>
        </p:nvSpPr>
        <p:spPr>
          <a:xfrm>
            <a:off x="6881036" y="4825247"/>
            <a:ext cx="302496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 </a:t>
            </a:r>
            <a:r>
              <a:rPr lang="zh-CN" altLang="en-US" sz="2800" dirty="0"/>
              <a:t>三维与虚拟现实</a:t>
            </a:r>
          </a:p>
        </p:txBody>
      </p:sp>
      <p:cxnSp>
        <p:nvCxnSpPr>
          <p:cNvPr id="47" name="直接箭头连接符 46"/>
          <p:cNvCxnSpPr>
            <a:stCxn id="36" idx="2"/>
            <a:endCxn id="35" idx="0"/>
          </p:cNvCxnSpPr>
          <p:nvPr/>
        </p:nvCxnSpPr>
        <p:spPr bwMode="auto">
          <a:xfrm>
            <a:off x="8393518" y="4424839"/>
            <a:ext cx="0" cy="400408"/>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6881036" y="3901619"/>
            <a:ext cx="30249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a:t>
            </a:r>
            <a:r>
              <a:rPr lang="zh-CN" altLang="en-US" sz="2800" dirty="0"/>
              <a:t> 视频</a:t>
            </a:r>
          </a:p>
        </p:txBody>
      </p:sp>
      <p:cxnSp>
        <p:nvCxnSpPr>
          <p:cNvPr id="49" name="直接箭头连接符 48"/>
          <p:cNvCxnSpPr>
            <a:stCxn id="8" idx="2"/>
            <a:endCxn id="36" idx="0"/>
          </p:cNvCxnSpPr>
          <p:nvPr/>
        </p:nvCxnSpPr>
        <p:spPr bwMode="auto">
          <a:xfrm>
            <a:off x="8393518" y="3530369"/>
            <a:ext cx="0" cy="37125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p:cNvSpPr txBox="1"/>
          <p:nvPr/>
        </p:nvSpPr>
        <p:spPr>
          <a:xfrm>
            <a:off x="2567608" y="4824446"/>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a:t>
            </a:r>
            <a:r>
              <a:rPr lang="zh-CN" altLang="en-US" sz="2800" dirty="0"/>
              <a:t>动画</a:t>
            </a:r>
          </a:p>
        </p:txBody>
      </p:sp>
      <p:cxnSp>
        <p:nvCxnSpPr>
          <p:cNvPr id="20" name="直接箭头连接符 19"/>
          <p:cNvCxnSpPr>
            <a:stCxn id="6" idx="2"/>
          </p:cNvCxnSpPr>
          <p:nvPr/>
        </p:nvCxnSpPr>
        <p:spPr bwMode="auto">
          <a:xfrm>
            <a:off x="3755741" y="4424839"/>
            <a:ext cx="1" cy="38733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p:cNvSpPr txBox="1"/>
          <p:nvPr/>
        </p:nvSpPr>
        <p:spPr>
          <a:xfrm>
            <a:off x="2567608" y="574727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Canvas</a:t>
            </a:r>
            <a:endParaRPr lang="zh-CN" altLang="en-US" sz="2800" dirty="0"/>
          </a:p>
        </p:txBody>
      </p:sp>
      <p:cxnSp>
        <p:nvCxnSpPr>
          <p:cNvPr id="18" name="直接箭头连接符 17"/>
          <p:cNvCxnSpPr>
            <a:stCxn id="19" idx="2"/>
          </p:cNvCxnSpPr>
          <p:nvPr/>
        </p:nvCxnSpPr>
        <p:spPr bwMode="auto">
          <a:xfrm>
            <a:off x="3755741" y="5347666"/>
            <a:ext cx="1" cy="38733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87122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zh-CN" altLang="en-US"/>
              <a:t>无彩色和有彩色</a:t>
            </a:r>
          </a:p>
        </p:txBody>
      </p:sp>
      <p:sp>
        <p:nvSpPr>
          <p:cNvPr id="325635" name="Rectangle 3"/>
          <p:cNvSpPr>
            <a:spLocks noGrp="1" noChangeArrowheads="1"/>
          </p:cNvSpPr>
          <p:nvPr>
            <p:ph type="body" idx="1"/>
          </p:nvPr>
        </p:nvSpPr>
        <p:spPr/>
        <p:txBody>
          <a:bodyPr/>
          <a:lstStyle/>
          <a:p>
            <a:r>
              <a:rPr lang="zh-CN" altLang="en-US" dirty="0"/>
              <a:t>根据明度和饱和度将颜色分为无彩色和有</a:t>
            </a:r>
            <a:r>
              <a:rPr lang="zh-CN" altLang="en-US" dirty="0" smtClean="0"/>
              <a:t>彩色</a:t>
            </a:r>
            <a:endParaRPr lang="zh-CN" altLang="en-US" dirty="0"/>
          </a:p>
          <a:p>
            <a:endParaRPr lang="zh-CN" altLang="en-US" dirty="0"/>
          </a:p>
          <a:p>
            <a:r>
              <a:rPr lang="zh-CN" altLang="en-US" dirty="0"/>
              <a:t>无彩色包括白色、灰色和黑色，是指有明度而没有饱和度的颜色。</a:t>
            </a:r>
          </a:p>
          <a:p>
            <a:endParaRPr lang="zh-CN" altLang="en-US" dirty="0"/>
          </a:p>
          <a:p>
            <a:r>
              <a:rPr lang="zh-CN" altLang="en-US" dirty="0"/>
              <a:t>非纯色中无彩色的分量值相对较高时，该色彩的饱和度相对较低。</a:t>
            </a:r>
          </a:p>
        </p:txBody>
      </p:sp>
    </p:spTree>
    <p:extLst>
      <p:ext uri="{BB962C8B-B14F-4D97-AF65-F5344CB8AC3E}">
        <p14:creationId xmlns:p14="http://schemas.microsoft.com/office/powerpoint/2010/main" val="2527325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色彩的关系</a:t>
            </a:r>
            <a:endParaRPr lang="zh-CN" altLang="en-US" dirty="0"/>
          </a:p>
        </p:txBody>
      </p:sp>
      <p:sp>
        <p:nvSpPr>
          <p:cNvPr id="3" name="内容占位符 2"/>
          <p:cNvSpPr>
            <a:spLocks noGrp="1"/>
          </p:cNvSpPr>
          <p:nvPr>
            <p:ph idx="1"/>
          </p:nvPr>
        </p:nvSpPr>
        <p:spPr/>
        <p:txBody>
          <a:bodyPr/>
          <a:lstStyle/>
          <a:p>
            <a:r>
              <a:rPr lang="zh-CN" altLang="en-US" dirty="0" smtClean="0"/>
              <a:t>往往使用色轮（</a:t>
            </a:r>
            <a:r>
              <a:rPr lang="en-US" altLang="zh-CN" dirty="0" smtClean="0"/>
              <a:t>color wheel</a:t>
            </a:r>
            <a:r>
              <a:rPr lang="zh-CN" altLang="en-US" dirty="0" smtClean="0"/>
              <a:t>）来描述色彩的关系，进行配色</a:t>
            </a:r>
            <a:endParaRPr lang="en-US" altLang="zh-CN" dirty="0" smtClean="0"/>
          </a:p>
          <a:p>
            <a:pPr lvl="1"/>
            <a:r>
              <a:rPr lang="zh-CN" altLang="en-US" dirty="0" smtClean="0"/>
              <a:t>互补色（</a:t>
            </a:r>
            <a:r>
              <a:rPr lang="en-US" altLang="zh-CN" dirty="0"/>
              <a:t>c</a:t>
            </a:r>
            <a:r>
              <a:rPr lang="en-US" altLang="zh-CN" dirty="0" smtClean="0"/>
              <a:t>omplementary </a:t>
            </a:r>
            <a:r>
              <a:rPr lang="en-US" altLang="zh-CN" dirty="0"/>
              <a:t>colors</a:t>
            </a:r>
            <a:r>
              <a:rPr lang="zh-CN" altLang="en-US" dirty="0" smtClean="0"/>
              <a:t>）</a:t>
            </a:r>
            <a:endParaRPr lang="en-US" altLang="zh-CN" dirty="0" smtClean="0"/>
          </a:p>
          <a:p>
            <a:pPr lvl="1"/>
            <a:r>
              <a:rPr lang="zh-CN" altLang="en-US" dirty="0"/>
              <a:t>类似</a:t>
            </a:r>
            <a:r>
              <a:rPr lang="zh-CN" altLang="en-US" dirty="0" smtClean="0"/>
              <a:t>色（</a:t>
            </a:r>
            <a:r>
              <a:rPr lang="en-US" altLang="zh-CN" dirty="0" smtClean="0"/>
              <a:t>analogous </a:t>
            </a:r>
            <a:r>
              <a:rPr lang="en-US" altLang="zh-CN" dirty="0"/>
              <a:t>colors</a:t>
            </a:r>
            <a:r>
              <a:rPr lang="zh-CN" altLang="en-US" dirty="0" smtClean="0"/>
              <a:t>）</a:t>
            </a:r>
            <a:endParaRPr lang="en-US" altLang="zh-CN" dirty="0" smtClean="0"/>
          </a:p>
          <a:p>
            <a:pPr lvl="1"/>
            <a:r>
              <a:rPr lang="zh-CN" altLang="en-US" dirty="0" smtClean="0"/>
              <a:t>分列互补色（</a:t>
            </a:r>
            <a:r>
              <a:rPr lang="en-US" altLang="zh-CN" dirty="0" smtClean="0"/>
              <a:t>split complementary </a:t>
            </a:r>
            <a:r>
              <a:rPr lang="en-US" altLang="zh-CN" dirty="0"/>
              <a:t>colors</a:t>
            </a:r>
            <a:r>
              <a:rPr lang="zh-CN" altLang="en-US" dirty="0" smtClean="0"/>
              <a:t>）</a:t>
            </a:r>
            <a:endParaRPr lang="en-US" altLang="zh-CN" dirty="0" smtClean="0"/>
          </a:p>
          <a:p>
            <a:pPr lvl="1"/>
            <a:r>
              <a:rPr lang="zh-CN" altLang="en-US" dirty="0" smtClean="0"/>
              <a:t>三色组（</a:t>
            </a:r>
            <a:r>
              <a:rPr lang="en-US" altLang="zh-CN" dirty="0" smtClean="0"/>
              <a:t>triad </a:t>
            </a:r>
            <a:r>
              <a:rPr lang="en-US" altLang="zh-CN" dirty="0"/>
              <a:t>colors</a:t>
            </a:r>
            <a:r>
              <a:rPr lang="zh-CN" altLang="en-US" dirty="0" smtClean="0"/>
              <a:t>）</a:t>
            </a:r>
            <a:endParaRPr lang="en-US" altLang="zh-CN" dirty="0" smtClean="0"/>
          </a:p>
          <a:p>
            <a:pPr lvl="1"/>
            <a:r>
              <a:rPr lang="zh-CN" altLang="en-US" dirty="0" smtClean="0"/>
              <a:t>矩形配色（</a:t>
            </a:r>
            <a:r>
              <a:rPr lang="en-US" altLang="zh-CN" dirty="0" err="1" smtClean="0"/>
              <a:t>tetradic</a:t>
            </a:r>
            <a:r>
              <a:rPr lang="en-US" altLang="zh-CN" dirty="0" smtClean="0"/>
              <a:t> (rectangular) colors</a:t>
            </a:r>
            <a:r>
              <a:rPr lang="zh-CN" altLang="en-US" dirty="0" smtClean="0"/>
              <a:t>）</a:t>
            </a:r>
            <a:endParaRPr lang="zh-CN" altLang="en-US" dirty="0"/>
          </a:p>
        </p:txBody>
      </p:sp>
    </p:spTree>
    <p:extLst>
      <p:ext uri="{BB962C8B-B14F-4D97-AF65-F5344CB8AC3E}">
        <p14:creationId xmlns:p14="http://schemas.microsoft.com/office/powerpoint/2010/main" val="1212744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色彩的关系</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6126" y="1905000"/>
            <a:ext cx="5564549" cy="4114800"/>
          </a:xfrm>
        </p:spPr>
      </p:pic>
    </p:spTree>
    <p:extLst>
      <p:ext uri="{BB962C8B-B14F-4D97-AF65-F5344CB8AC3E}">
        <p14:creationId xmlns:p14="http://schemas.microsoft.com/office/powerpoint/2010/main" val="3390279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色彩的关系</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91944" y="404665"/>
            <a:ext cx="3960440" cy="5937327"/>
          </a:xfrm>
        </p:spPr>
      </p:pic>
    </p:spTree>
    <p:extLst>
      <p:ext uri="{BB962C8B-B14F-4D97-AF65-F5344CB8AC3E}">
        <p14:creationId xmlns:p14="http://schemas.microsoft.com/office/powerpoint/2010/main" val="611857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色彩的关系</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03912" y="764704"/>
            <a:ext cx="4983844" cy="5400600"/>
          </a:xfrm>
        </p:spPr>
      </p:pic>
    </p:spTree>
    <p:extLst>
      <p:ext uri="{BB962C8B-B14F-4D97-AF65-F5344CB8AC3E}">
        <p14:creationId xmlns:p14="http://schemas.microsoft.com/office/powerpoint/2010/main" val="373866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zh-CN" altLang="en-US"/>
              <a:t>色彩的混和</a:t>
            </a:r>
          </a:p>
        </p:txBody>
      </p:sp>
      <p:sp>
        <p:nvSpPr>
          <p:cNvPr id="329731" name="Rectangle 3"/>
          <p:cNvSpPr>
            <a:spLocks noGrp="1" noChangeArrowheads="1"/>
          </p:cNvSpPr>
          <p:nvPr>
            <p:ph type="body" idx="1"/>
          </p:nvPr>
        </p:nvSpPr>
        <p:spPr/>
        <p:txBody>
          <a:bodyPr/>
          <a:lstStyle/>
          <a:p>
            <a:r>
              <a:rPr lang="zh-CN" altLang="en-US"/>
              <a:t>加法混和：</a:t>
            </a:r>
          </a:p>
          <a:p>
            <a:pPr lvl="1"/>
            <a:r>
              <a:rPr lang="zh-CN" altLang="en-US"/>
              <a:t>光源色的混和称之为加法混和。三原色最大值的混和结果为白色。混和后将提高颜色的亮度。</a:t>
            </a:r>
          </a:p>
          <a:p>
            <a:r>
              <a:rPr lang="zh-CN" altLang="en-US"/>
              <a:t>减法混和：</a:t>
            </a:r>
          </a:p>
          <a:p>
            <a:pPr lvl="1"/>
            <a:r>
              <a:rPr lang="zh-CN" altLang="en-US"/>
              <a:t>物体色的混和称之为减法混和（更多颜色被吸收了）。三原色最大值混和结果为黑色。混和后将减少颜色的亮度。</a:t>
            </a:r>
          </a:p>
        </p:txBody>
      </p:sp>
    </p:spTree>
    <p:extLst>
      <p:ext uri="{BB962C8B-B14F-4D97-AF65-F5344CB8AC3E}">
        <p14:creationId xmlns:p14="http://schemas.microsoft.com/office/powerpoint/2010/main" val="42439834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zh-CN" altLang="en-US"/>
              <a:t>色彩的对比</a:t>
            </a:r>
          </a:p>
        </p:txBody>
      </p:sp>
      <p:sp>
        <p:nvSpPr>
          <p:cNvPr id="330755" name="Rectangle 3"/>
          <p:cNvSpPr>
            <a:spLocks noGrp="1" noChangeArrowheads="1"/>
          </p:cNvSpPr>
          <p:nvPr>
            <p:ph type="body" idx="1"/>
          </p:nvPr>
        </p:nvSpPr>
        <p:spPr/>
        <p:txBody>
          <a:bodyPr/>
          <a:lstStyle/>
          <a:p>
            <a:r>
              <a:rPr lang="zh-CN" altLang="en-US" dirty="0"/>
              <a:t>当使用两种或两种以上颜色时就会出现色彩间的对比</a:t>
            </a:r>
            <a:r>
              <a:rPr lang="zh-CN" altLang="en-US" dirty="0" smtClean="0"/>
              <a:t>现象，这种现象有时也被称为色彩环境感知（</a:t>
            </a:r>
            <a:r>
              <a:rPr lang="en-US" altLang="zh-CN" dirty="0" smtClean="0"/>
              <a:t>Color Context</a:t>
            </a:r>
            <a:r>
              <a:rPr lang="zh-CN" altLang="en-US" dirty="0" smtClean="0"/>
              <a:t>）</a:t>
            </a:r>
            <a:endParaRPr lang="zh-CN" altLang="en-US" dirty="0"/>
          </a:p>
          <a:p>
            <a:endParaRPr lang="en-US" altLang="zh-CN" dirty="0" smtClean="0"/>
          </a:p>
          <a:p>
            <a:r>
              <a:rPr lang="zh-CN" altLang="en-US" dirty="0" smtClean="0"/>
              <a:t>色相</a:t>
            </a:r>
            <a:r>
              <a:rPr lang="zh-CN" altLang="en-US" dirty="0"/>
              <a:t>、亮度和饱和度的差异都可以产生对比，称之为色相对比、亮度对比、饱和度对比。对比的结果是强者更强、弱者更</a:t>
            </a:r>
            <a:r>
              <a:rPr lang="zh-CN" altLang="en-US" dirty="0" smtClean="0"/>
              <a:t>弱</a:t>
            </a:r>
            <a:endParaRPr lang="en-US" altLang="zh-CN" dirty="0" smtClean="0"/>
          </a:p>
        </p:txBody>
      </p:sp>
    </p:spTree>
    <p:extLst>
      <p:ext uri="{BB962C8B-B14F-4D97-AF65-F5344CB8AC3E}">
        <p14:creationId xmlns:p14="http://schemas.microsoft.com/office/powerpoint/2010/main" val="1716602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zh-CN" altLang="en-US"/>
              <a:t>色彩的对比</a:t>
            </a:r>
          </a:p>
        </p:txBody>
      </p:sp>
      <p:sp>
        <p:nvSpPr>
          <p:cNvPr id="331779" name="Rectangle 3"/>
          <p:cNvSpPr>
            <a:spLocks noGrp="1" noChangeArrowheads="1"/>
          </p:cNvSpPr>
          <p:nvPr>
            <p:ph type="body" idx="1"/>
          </p:nvPr>
        </p:nvSpPr>
        <p:spPr/>
        <p:txBody>
          <a:bodyPr/>
          <a:lstStyle/>
          <a:p>
            <a:r>
              <a:rPr lang="zh-CN" altLang="en-US" dirty="0"/>
              <a:t>补色</a:t>
            </a:r>
            <a:r>
              <a:rPr lang="zh-CN" altLang="en-US" dirty="0" smtClean="0"/>
              <a:t>对比</a:t>
            </a:r>
            <a:endParaRPr lang="en-US" altLang="zh-CN" dirty="0" smtClean="0"/>
          </a:p>
          <a:p>
            <a:pPr lvl="1"/>
            <a:r>
              <a:rPr lang="zh-CN" altLang="en-US" dirty="0" smtClean="0"/>
              <a:t>在</a:t>
            </a:r>
            <a:r>
              <a:rPr lang="zh-CN" altLang="en-US" dirty="0"/>
              <a:t>混和颜色时，能相互混和产生无彩色的颜色称之为</a:t>
            </a:r>
            <a:r>
              <a:rPr lang="zh-CN" altLang="en-US" dirty="0" smtClean="0"/>
              <a:t>补色</a:t>
            </a:r>
            <a:endParaRPr lang="zh-CN" altLang="en-US" dirty="0"/>
          </a:p>
          <a:p>
            <a:pPr lvl="1"/>
            <a:r>
              <a:rPr lang="zh-CN" altLang="en-US" dirty="0" smtClean="0"/>
              <a:t>可以</a:t>
            </a:r>
            <a:r>
              <a:rPr lang="zh-CN" altLang="en-US" dirty="0"/>
              <a:t>自然强调出对比，提高色彩的饱和度，使颜色看起来更</a:t>
            </a:r>
            <a:r>
              <a:rPr lang="zh-CN" altLang="en-US" dirty="0" smtClean="0"/>
              <a:t>分明</a:t>
            </a:r>
            <a:endParaRPr lang="en-US" altLang="zh-CN" dirty="0" smtClean="0"/>
          </a:p>
          <a:p>
            <a:pPr lvl="1"/>
            <a:endParaRPr lang="en-US" altLang="zh-CN" dirty="0"/>
          </a:p>
          <a:p>
            <a:r>
              <a:rPr lang="zh-CN" altLang="en-US" dirty="0"/>
              <a:t>继时对比（持续对比）</a:t>
            </a:r>
          </a:p>
          <a:p>
            <a:pPr lvl="1"/>
            <a:r>
              <a:rPr lang="zh-CN" altLang="en-US" dirty="0"/>
              <a:t>先看到某种颜色，再看下一个颜色时受上一个颜色的影响。间隔时间不同，影响也不相同</a:t>
            </a:r>
          </a:p>
          <a:p>
            <a:pPr marL="0" indent="0">
              <a:buNone/>
            </a:pPr>
            <a:endParaRPr lang="zh-CN" altLang="en-US" dirty="0"/>
          </a:p>
        </p:txBody>
      </p:sp>
    </p:spTree>
    <p:extLst>
      <p:ext uri="{BB962C8B-B14F-4D97-AF65-F5344CB8AC3E}">
        <p14:creationId xmlns:p14="http://schemas.microsoft.com/office/powerpoint/2010/main" val="4087383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zh-CN" altLang="en-US"/>
              <a:t>色彩的对比</a:t>
            </a:r>
          </a:p>
        </p:txBody>
      </p:sp>
      <p:sp>
        <p:nvSpPr>
          <p:cNvPr id="332803" name="Rectangle 3"/>
          <p:cNvSpPr>
            <a:spLocks noGrp="1" noChangeArrowheads="1"/>
          </p:cNvSpPr>
          <p:nvPr>
            <p:ph type="body" idx="1"/>
          </p:nvPr>
        </p:nvSpPr>
        <p:spPr/>
        <p:txBody>
          <a:bodyPr/>
          <a:lstStyle/>
          <a:p>
            <a:r>
              <a:rPr lang="zh-CN" altLang="en-US" dirty="0" smtClean="0"/>
              <a:t>面积对比</a:t>
            </a:r>
            <a:endParaRPr lang="zh-CN" altLang="en-US" dirty="0"/>
          </a:p>
          <a:p>
            <a:pPr lvl="1"/>
            <a:r>
              <a:rPr lang="zh-CN" altLang="en-US" dirty="0"/>
              <a:t>根据颜色面积不同产生的</a:t>
            </a:r>
            <a:r>
              <a:rPr lang="zh-CN" altLang="en-US" dirty="0" smtClean="0"/>
              <a:t>对比</a:t>
            </a:r>
            <a:endParaRPr lang="zh-CN" altLang="en-US" dirty="0"/>
          </a:p>
          <a:p>
            <a:r>
              <a:rPr lang="zh-CN" altLang="en-US" dirty="0" smtClean="0"/>
              <a:t>冷暖对比</a:t>
            </a:r>
            <a:endParaRPr lang="zh-CN" altLang="en-US" dirty="0"/>
          </a:p>
          <a:p>
            <a:pPr lvl="1"/>
            <a:r>
              <a:rPr lang="zh-CN" altLang="en-US" dirty="0"/>
              <a:t>冷色和暖色产生的</a:t>
            </a:r>
            <a:r>
              <a:rPr lang="zh-CN" altLang="en-US" dirty="0" smtClean="0"/>
              <a:t>对比</a:t>
            </a:r>
            <a:endParaRPr lang="en-US" altLang="zh-CN" dirty="0" smtClean="0"/>
          </a:p>
          <a:p>
            <a:r>
              <a:rPr lang="zh-CN" altLang="en-US" dirty="0"/>
              <a:t>边缘对比</a:t>
            </a:r>
          </a:p>
          <a:p>
            <a:pPr lvl="1"/>
            <a:r>
              <a:rPr lang="zh-CN" altLang="en-US" dirty="0"/>
              <a:t>两个颜色连接时边界部分的色彩，其明度和饱和度对比表现更加突出</a:t>
            </a:r>
          </a:p>
          <a:p>
            <a:r>
              <a:rPr lang="zh-CN" altLang="en-US" dirty="0"/>
              <a:t>同时对比</a:t>
            </a:r>
          </a:p>
          <a:p>
            <a:pPr lvl="1"/>
            <a:r>
              <a:rPr lang="zh-CN" altLang="en-US" dirty="0"/>
              <a:t>同时观察互相接近的两种以上颜色时发生的</a:t>
            </a:r>
            <a:r>
              <a:rPr lang="zh-CN" altLang="en-US" dirty="0" smtClean="0"/>
              <a:t>对比</a:t>
            </a:r>
            <a:endParaRPr lang="zh-CN" altLang="en-US" dirty="0"/>
          </a:p>
        </p:txBody>
      </p:sp>
    </p:spTree>
    <p:extLst>
      <p:ext uri="{BB962C8B-B14F-4D97-AF65-F5344CB8AC3E}">
        <p14:creationId xmlns:p14="http://schemas.microsoft.com/office/powerpoint/2010/main" val="534393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zh-CN" altLang="en-US"/>
              <a:t>色彩的对比</a:t>
            </a:r>
          </a:p>
        </p:txBody>
      </p:sp>
      <p:sp>
        <p:nvSpPr>
          <p:cNvPr id="334851" name="Rectangle 3"/>
          <p:cNvSpPr>
            <a:spLocks noGrp="1" noChangeArrowheads="1"/>
          </p:cNvSpPr>
          <p:nvPr>
            <p:ph type="body" idx="1"/>
          </p:nvPr>
        </p:nvSpPr>
        <p:spPr/>
        <p:txBody>
          <a:bodyPr/>
          <a:lstStyle/>
          <a:p>
            <a:r>
              <a:rPr lang="zh-CN" altLang="en-US" dirty="0"/>
              <a:t>同化</a:t>
            </a:r>
            <a:r>
              <a:rPr lang="zh-CN" altLang="en-US" dirty="0" smtClean="0"/>
              <a:t>现象</a:t>
            </a:r>
            <a:endParaRPr lang="zh-CN" altLang="en-US" dirty="0"/>
          </a:p>
          <a:p>
            <a:pPr lvl="1"/>
            <a:r>
              <a:rPr lang="zh-CN" altLang="en-US" dirty="0"/>
              <a:t>接近的周边色彩看起来有接近或相似感觉的现象</a:t>
            </a:r>
          </a:p>
          <a:p>
            <a:pPr lvl="1"/>
            <a:endParaRPr lang="zh-CN" altLang="en-US" dirty="0"/>
          </a:p>
          <a:p>
            <a:r>
              <a:rPr lang="zh-CN" altLang="en-US" dirty="0"/>
              <a:t>余像</a:t>
            </a:r>
            <a:r>
              <a:rPr lang="zh-CN" altLang="en-US" dirty="0" smtClean="0"/>
              <a:t>现象</a:t>
            </a:r>
            <a:endParaRPr lang="zh-CN" altLang="en-US" dirty="0"/>
          </a:p>
          <a:p>
            <a:pPr lvl="1"/>
            <a:r>
              <a:rPr lang="zh-CN" altLang="en-US" dirty="0"/>
              <a:t>即使色彩的刺激消失，留下的感觉仍能影响其他颜色现象</a:t>
            </a:r>
          </a:p>
        </p:txBody>
      </p:sp>
    </p:spTree>
    <p:extLst>
      <p:ext uri="{BB962C8B-B14F-4D97-AF65-F5344CB8AC3E}">
        <p14:creationId xmlns:p14="http://schemas.microsoft.com/office/powerpoint/2010/main" val="3927904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a:t>Web</a:t>
            </a:r>
            <a:r>
              <a:rPr lang="zh-CN" altLang="en-US" dirty="0"/>
              <a:t>上多媒体的使用方法</a:t>
            </a:r>
            <a:endParaRPr lang="en-US" altLang="zh-CN" dirty="0"/>
          </a:p>
        </p:txBody>
      </p:sp>
    </p:spTree>
    <p:extLst>
      <p:ext uri="{BB962C8B-B14F-4D97-AF65-F5344CB8AC3E}">
        <p14:creationId xmlns:p14="http://schemas.microsoft.com/office/powerpoint/2010/main" val="2248346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zh-CN" altLang="en-US" dirty="0"/>
              <a:t>色彩的对比</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5" y="2204864"/>
            <a:ext cx="7854113"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9487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色彩的对比</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1" y="1700808"/>
            <a:ext cx="7588007"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214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zh-CN" altLang="en-US" dirty="0" smtClean="0"/>
              <a:t>显示环境</a:t>
            </a:r>
            <a:r>
              <a:rPr lang="zh-CN" altLang="en-US" dirty="0"/>
              <a:t>对色彩的影响</a:t>
            </a:r>
          </a:p>
        </p:txBody>
      </p:sp>
      <p:sp>
        <p:nvSpPr>
          <p:cNvPr id="335875" name="Rectangle 3"/>
          <p:cNvSpPr>
            <a:spLocks noGrp="1" noChangeArrowheads="1"/>
          </p:cNvSpPr>
          <p:nvPr>
            <p:ph type="body" idx="1"/>
          </p:nvPr>
        </p:nvSpPr>
        <p:spPr/>
        <p:txBody>
          <a:bodyPr/>
          <a:lstStyle/>
          <a:p>
            <a:r>
              <a:rPr lang="zh-CN" altLang="en-US"/>
              <a:t>操作系统</a:t>
            </a:r>
          </a:p>
          <a:p>
            <a:pPr lvl="1"/>
            <a:r>
              <a:rPr lang="zh-CN" altLang="en-US">
                <a:sym typeface="Symbol" pitchFamily="18" charset="2"/>
              </a:rPr>
              <a:t>相同的值条件下</a:t>
            </a:r>
            <a:r>
              <a:rPr lang="en-US" altLang="zh-CN">
                <a:sym typeface="Symbol" pitchFamily="18" charset="2"/>
              </a:rPr>
              <a:t>, </a:t>
            </a:r>
            <a:r>
              <a:rPr lang="en-US" altLang="zh-CN"/>
              <a:t>Macintosh</a:t>
            </a:r>
            <a:r>
              <a:rPr lang="zh-CN" altLang="en-US"/>
              <a:t>的颜色看上去比</a:t>
            </a:r>
            <a:r>
              <a:rPr lang="en-US" altLang="zh-CN"/>
              <a:t>Windows</a:t>
            </a:r>
            <a:r>
              <a:rPr lang="zh-CN" altLang="en-US"/>
              <a:t>的更鲜艳明亮</a:t>
            </a:r>
          </a:p>
          <a:p>
            <a:r>
              <a:rPr lang="zh-CN" altLang="en-US"/>
              <a:t>浏览器</a:t>
            </a:r>
          </a:p>
          <a:p>
            <a:r>
              <a:rPr lang="zh-CN" altLang="en-US"/>
              <a:t>显示卡</a:t>
            </a:r>
          </a:p>
          <a:p>
            <a:r>
              <a:rPr lang="zh-CN" altLang="en-US"/>
              <a:t>显示器</a:t>
            </a:r>
          </a:p>
        </p:txBody>
      </p:sp>
    </p:spTree>
    <p:extLst>
      <p:ext uri="{BB962C8B-B14F-4D97-AF65-F5344CB8AC3E}">
        <p14:creationId xmlns:p14="http://schemas.microsoft.com/office/powerpoint/2010/main" val="2237421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zh-CN" altLang="en-US"/>
              <a:t>抖动</a:t>
            </a:r>
          </a:p>
        </p:txBody>
      </p:sp>
      <p:sp>
        <p:nvSpPr>
          <p:cNvPr id="336899" name="Rectangle 3"/>
          <p:cNvSpPr>
            <a:spLocks noGrp="1" noChangeArrowheads="1"/>
          </p:cNvSpPr>
          <p:nvPr>
            <p:ph type="body" idx="1"/>
          </p:nvPr>
        </p:nvSpPr>
        <p:spPr/>
        <p:txBody>
          <a:bodyPr/>
          <a:lstStyle/>
          <a:p>
            <a:r>
              <a:rPr lang="zh-CN" altLang="en-US"/>
              <a:t>抖动（</a:t>
            </a:r>
            <a:r>
              <a:rPr lang="en-US" altLang="zh-CN"/>
              <a:t>Dithering</a:t>
            </a:r>
            <a:r>
              <a:rPr lang="zh-CN" altLang="en-US"/>
              <a:t>）技术是指当目标颜色信息不可用时，通过混和其他相近颜色模拟显示目标颜色的一种处理方法。</a:t>
            </a:r>
          </a:p>
          <a:p>
            <a:r>
              <a:rPr lang="zh-CN" altLang="en-US"/>
              <a:t>一般会选择两个类似的网页安全颜色进行交叉显示。</a:t>
            </a:r>
          </a:p>
          <a:p>
            <a:r>
              <a:rPr lang="zh-CN" altLang="en-US"/>
              <a:t>将导致显示效果比较模糊，性能也会下降。</a:t>
            </a:r>
          </a:p>
        </p:txBody>
      </p:sp>
    </p:spTree>
    <p:extLst>
      <p:ext uri="{BB962C8B-B14F-4D97-AF65-F5344CB8AC3E}">
        <p14:creationId xmlns:p14="http://schemas.microsoft.com/office/powerpoint/2010/main" val="39283314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a:t>调色板</a:t>
            </a:r>
          </a:p>
        </p:txBody>
      </p:sp>
      <p:sp>
        <p:nvSpPr>
          <p:cNvPr id="337923" name="Rectangle 3"/>
          <p:cNvSpPr>
            <a:spLocks noGrp="1" noChangeArrowheads="1"/>
          </p:cNvSpPr>
          <p:nvPr>
            <p:ph type="body" idx="1"/>
          </p:nvPr>
        </p:nvSpPr>
        <p:spPr/>
        <p:txBody>
          <a:bodyPr/>
          <a:lstStyle/>
          <a:p>
            <a:r>
              <a:rPr lang="zh-CN" altLang="en-US"/>
              <a:t>也称“颜色表”或者“颜色对照表”</a:t>
            </a:r>
            <a:r>
              <a:rPr lang="en-US" altLang="zh-CN"/>
              <a:t>(Color Look-Up Table, CLUT),</a:t>
            </a:r>
            <a:r>
              <a:rPr lang="zh-CN" altLang="en-US"/>
              <a:t>是一系列颜色的集合</a:t>
            </a:r>
          </a:p>
          <a:p>
            <a:endParaRPr lang="zh-CN" altLang="en-US"/>
          </a:p>
          <a:p>
            <a:r>
              <a:rPr lang="zh-CN" altLang="en-US"/>
              <a:t>最常见是操作系统所用的基本</a:t>
            </a:r>
            <a:r>
              <a:rPr lang="en-US" altLang="zh-CN"/>
              <a:t>256</a:t>
            </a:r>
            <a:r>
              <a:rPr lang="zh-CN" altLang="en-US"/>
              <a:t>色调色板</a:t>
            </a:r>
          </a:p>
          <a:p>
            <a:pPr lvl="1"/>
            <a:r>
              <a:rPr lang="zh-CN" altLang="en-US"/>
              <a:t>即</a:t>
            </a:r>
            <a:r>
              <a:rPr lang="en-US" altLang="zh-CN"/>
              <a:t>8</a:t>
            </a:r>
            <a:r>
              <a:rPr lang="zh-CN" altLang="en-US"/>
              <a:t>位调色板</a:t>
            </a:r>
          </a:p>
          <a:p>
            <a:pPr lvl="1"/>
            <a:r>
              <a:rPr lang="zh-CN" altLang="en-US"/>
              <a:t>其中若干色为系统保留色</a:t>
            </a:r>
          </a:p>
        </p:txBody>
      </p:sp>
    </p:spTree>
    <p:extLst>
      <p:ext uri="{BB962C8B-B14F-4D97-AF65-F5344CB8AC3E}">
        <p14:creationId xmlns:p14="http://schemas.microsoft.com/office/powerpoint/2010/main" val="14330783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zh-CN" altLang="en-US"/>
              <a:t>网络安全调色板</a:t>
            </a:r>
          </a:p>
        </p:txBody>
      </p:sp>
      <p:sp>
        <p:nvSpPr>
          <p:cNvPr id="338947" name="Rectangle 3"/>
          <p:cNvSpPr>
            <a:spLocks noGrp="1" noChangeArrowheads="1"/>
          </p:cNvSpPr>
          <p:nvPr>
            <p:ph type="body" idx="1"/>
          </p:nvPr>
        </p:nvSpPr>
        <p:spPr/>
        <p:txBody>
          <a:bodyPr/>
          <a:lstStyle/>
          <a:p>
            <a:r>
              <a:rPr lang="zh-CN" altLang="en-US" dirty="0"/>
              <a:t>网络安全调色板是指在不同硬件环境、操作系统和浏览器中都能正常显示的</a:t>
            </a:r>
            <a:r>
              <a:rPr lang="en-US" altLang="zh-CN" dirty="0"/>
              <a:t>216</a:t>
            </a:r>
            <a:r>
              <a:rPr lang="zh-CN" altLang="en-US" dirty="0"/>
              <a:t>色颜色</a:t>
            </a:r>
            <a:r>
              <a:rPr lang="zh-CN" altLang="en-US" dirty="0" smtClean="0"/>
              <a:t>集合</a:t>
            </a:r>
            <a:endParaRPr lang="zh-CN" altLang="en-US" dirty="0"/>
          </a:p>
          <a:p>
            <a:r>
              <a:rPr lang="zh-CN" altLang="en-US" dirty="0"/>
              <a:t>这</a:t>
            </a:r>
            <a:r>
              <a:rPr lang="en-US" altLang="zh-CN" dirty="0"/>
              <a:t>216</a:t>
            </a:r>
            <a:r>
              <a:rPr lang="zh-CN" altLang="en-US" dirty="0"/>
              <a:t>种颜色是从</a:t>
            </a:r>
            <a:r>
              <a:rPr lang="en-US" altLang="zh-CN" dirty="0"/>
              <a:t>8</a:t>
            </a:r>
            <a:r>
              <a:rPr lang="zh-CN" altLang="en-US" dirty="0"/>
              <a:t>位元</a:t>
            </a:r>
            <a:r>
              <a:rPr lang="en-US" altLang="zh-CN" dirty="0"/>
              <a:t>256</a:t>
            </a:r>
            <a:r>
              <a:rPr lang="zh-CN" altLang="en-US" dirty="0"/>
              <a:t>种颜色除去</a:t>
            </a:r>
            <a:r>
              <a:rPr lang="en-US" altLang="zh-CN" dirty="0"/>
              <a:t>windows</a:t>
            </a:r>
            <a:r>
              <a:rPr lang="zh-CN" altLang="en-US" dirty="0"/>
              <a:t>和</a:t>
            </a:r>
            <a:r>
              <a:rPr lang="en-US" altLang="zh-CN" dirty="0"/>
              <a:t>Macintosh</a:t>
            </a:r>
            <a:r>
              <a:rPr lang="zh-CN" altLang="en-US" dirty="0"/>
              <a:t>的窗口浏览器中使用的</a:t>
            </a:r>
            <a:r>
              <a:rPr lang="en-US" altLang="zh-CN" dirty="0"/>
              <a:t>40</a:t>
            </a:r>
            <a:r>
              <a:rPr lang="zh-CN" altLang="en-US" dirty="0"/>
              <a:t>种颜色得到的。</a:t>
            </a:r>
          </a:p>
          <a:p>
            <a:r>
              <a:rPr lang="en-US" altLang="zh-CN" dirty="0"/>
              <a:t>RGB</a:t>
            </a:r>
            <a:r>
              <a:rPr lang="zh-CN" altLang="en-US" dirty="0"/>
              <a:t>十六进制值为</a:t>
            </a:r>
            <a:r>
              <a:rPr lang="en-US" altLang="zh-CN" dirty="0"/>
              <a:t>FF</a:t>
            </a:r>
            <a:r>
              <a:rPr lang="zh-CN" altLang="en-US" dirty="0"/>
              <a:t>、</a:t>
            </a:r>
            <a:r>
              <a:rPr lang="en-US" altLang="zh-CN" dirty="0"/>
              <a:t>CC</a:t>
            </a:r>
            <a:r>
              <a:rPr lang="zh-CN" altLang="en-US" dirty="0"/>
              <a:t>、</a:t>
            </a:r>
            <a:r>
              <a:rPr lang="en-US" altLang="zh-CN" dirty="0"/>
              <a:t>99</a:t>
            </a:r>
            <a:r>
              <a:rPr lang="zh-CN" altLang="en-US" dirty="0"/>
              <a:t>、</a:t>
            </a:r>
            <a:r>
              <a:rPr lang="en-US" altLang="zh-CN" dirty="0"/>
              <a:t>66</a:t>
            </a:r>
            <a:r>
              <a:rPr lang="zh-CN" altLang="en-US" dirty="0"/>
              <a:t>、</a:t>
            </a:r>
            <a:r>
              <a:rPr lang="en-US" altLang="zh-CN" dirty="0"/>
              <a:t>33</a:t>
            </a:r>
            <a:r>
              <a:rPr lang="zh-CN" altLang="en-US" dirty="0"/>
              <a:t>、</a:t>
            </a:r>
            <a:r>
              <a:rPr lang="en-US" altLang="zh-CN" dirty="0"/>
              <a:t>00</a:t>
            </a:r>
            <a:r>
              <a:rPr lang="zh-CN" altLang="en-US" dirty="0"/>
              <a:t>的是安全色。</a:t>
            </a:r>
          </a:p>
        </p:txBody>
      </p:sp>
    </p:spTree>
    <p:extLst>
      <p:ext uri="{BB962C8B-B14F-4D97-AF65-F5344CB8AC3E}">
        <p14:creationId xmlns:p14="http://schemas.microsoft.com/office/powerpoint/2010/main" val="4880832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zh-CN" altLang="en-US"/>
              <a:t>网络安全调色板</a:t>
            </a:r>
          </a:p>
        </p:txBody>
      </p:sp>
      <p:sp>
        <p:nvSpPr>
          <p:cNvPr id="340995" name="Rectangle 3"/>
          <p:cNvSpPr>
            <a:spLocks noGrp="1" noChangeArrowheads="1"/>
          </p:cNvSpPr>
          <p:nvPr>
            <p:ph type="body" idx="1"/>
          </p:nvPr>
        </p:nvSpPr>
        <p:spPr/>
        <p:txBody>
          <a:bodyPr/>
          <a:lstStyle/>
          <a:p>
            <a:r>
              <a:rPr lang="zh-CN" altLang="en-US" dirty="0"/>
              <a:t>常见的网络安全调色板包括：</a:t>
            </a:r>
          </a:p>
          <a:p>
            <a:pPr lvl="1"/>
            <a:r>
              <a:rPr lang="en-US" altLang="zh-CN" dirty="0"/>
              <a:t>Browser-Safe Color Palette</a:t>
            </a:r>
          </a:p>
          <a:p>
            <a:pPr lvl="1"/>
            <a:r>
              <a:rPr lang="en-US" altLang="zh-CN" dirty="0"/>
              <a:t>216-Color Webmaster's </a:t>
            </a:r>
            <a:r>
              <a:rPr lang="en-US" altLang="zh-CN" dirty="0" smtClean="0"/>
              <a:t>Palette</a:t>
            </a:r>
            <a:endParaRPr lang="en-US" altLang="zh-CN" dirty="0"/>
          </a:p>
        </p:txBody>
      </p:sp>
    </p:spTree>
    <p:extLst>
      <p:ext uri="{BB962C8B-B14F-4D97-AF65-F5344CB8AC3E}">
        <p14:creationId xmlns:p14="http://schemas.microsoft.com/office/powerpoint/2010/main" val="31978080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zh-CN"/>
              <a:t>Browser-Safe Color Palette</a:t>
            </a:r>
          </a:p>
        </p:txBody>
      </p:sp>
      <p:pic>
        <p:nvPicPr>
          <p:cNvPr id="342019" name="Picture 3" descr="web-safe-palett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32176" y="1989138"/>
            <a:ext cx="5400675" cy="4298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9766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zh-CN"/>
              <a:t>216-Color Webmaster's Palette</a:t>
            </a:r>
          </a:p>
        </p:txBody>
      </p:sp>
      <p:pic>
        <p:nvPicPr>
          <p:cNvPr id="343043" name="Picture 3" descr="216-webmaster-col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48075" y="2205039"/>
            <a:ext cx="4376738" cy="41052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149837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zh-CN"/>
              <a:t>216-Color Webmaster's Palette</a:t>
            </a:r>
          </a:p>
        </p:txBody>
      </p:sp>
      <p:pic>
        <p:nvPicPr>
          <p:cNvPr id="344067" name="Picture 3" descr="216-webmaster-color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22539" y="2060575"/>
            <a:ext cx="3317875"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4068" name="Picture 4" descr="216-webmaster-color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21413" y="1989139"/>
            <a:ext cx="3898900" cy="4103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3501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p:txBody>
          <a:bodyPr/>
          <a:lstStyle/>
          <a:p>
            <a:r>
              <a:rPr lang="zh-CN" altLang="en-US"/>
              <a:t>多媒体</a:t>
            </a:r>
          </a:p>
        </p:txBody>
      </p:sp>
      <p:sp>
        <p:nvSpPr>
          <p:cNvPr id="12359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1993 Marc </a:t>
            </a:r>
            <a:r>
              <a:rPr lang="en-US" altLang="zh-CN" dirty="0" err="1"/>
              <a:t>Andreesen</a:t>
            </a:r>
            <a:r>
              <a:rPr lang="zh-CN" altLang="en-US" dirty="0"/>
              <a:t>建议引入</a:t>
            </a:r>
            <a:r>
              <a:rPr lang="en-US" altLang="zh-CN" dirty="0" err="1"/>
              <a:t>img</a:t>
            </a:r>
            <a:r>
              <a:rPr lang="zh-CN" altLang="en-US" dirty="0"/>
              <a:t>元素</a:t>
            </a:r>
            <a:r>
              <a:rPr lang="zh-CN" altLang="en-US" dirty="0" smtClean="0"/>
              <a:t>后</a:t>
            </a:r>
            <a:r>
              <a:rPr lang="zh-CN" altLang="en-US" dirty="0"/>
              <a:t>，</a:t>
            </a:r>
            <a:r>
              <a:rPr lang="en-US" altLang="zh-CN" dirty="0" smtClean="0"/>
              <a:t> </a:t>
            </a:r>
            <a:r>
              <a:rPr lang="en-US" altLang="zh-CN" dirty="0"/>
              <a:t>Web</a:t>
            </a:r>
            <a:r>
              <a:rPr lang="zh-CN" altLang="en-US" dirty="0"/>
              <a:t>的多媒体时代便到来了</a:t>
            </a:r>
          </a:p>
          <a:p>
            <a:r>
              <a:rPr lang="en-US" altLang="zh-CN" dirty="0"/>
              <a:t>Web</a:t>
            </a:r>
            <a:r>
              <a:rPr lang="zh-CN" altLang="en-US" dirty="0"/>
              <a:t>上常见的多媒体类型有</a:t>
            </a:r>
          </a:p>
          <a:p>
            <a:pPr lvl="1"/>
            <a:r>
              <a:rPr lang="zh-CN" altLang="en-US" dirty="0" smtClean="0"/>
              <a:t>图像：</a:t>
            </a:r>
            <a:r>
              <a:rPr lang="en-US" altLang="zh-CN" dirty="0" smtClean="0"/>
              <a:t>GIF</a:t>
            </a:r>
            <a:r>
              <a:rPr lang="zh-CN" altLang="en-US" dirty="0" smtClean="0"/>
              <a:t>、</a:t>
            </a:r>
            <a:r>
              <a:rPr lang="en-US" altLang="zh-CN" dirty="0" smtClean="0"/>
              <a:t>JPEG</a:t>
            </a:r>
            <a:r>
              <a:rPr lang="zh-CN" altLang="en-US" dirty="0" smtClean="0"/>
              <a:t>、</a:t>
            </a:r>
            <a:r>
              <a:rPr lang="en-US" altLang="zh-CN" dirty="0" smtClean="0"/>
              <a:t>PNG</a:t>
            </a:r>
            <a:r>
              <a:rPr lang="zh-CN" altLang="en-US" dirty="0" smtClean="0"/>
              <a:t>、</a:t>
            </a:r>
            <a:r>
              <a:rPr lang="en-US" altLang="zh-CN" dirty="0" smtClean="0"/>
              <a:t>SVG</a:t>
            </a:r>
            <a:endParaRPr lang="zh-CN" altLang="en-US" dirty="0"/>
          </a:p>
          <a:p>
            <a:pPr lvl="1"/>
            <a:r>
              <a:rPr lang="zh-CN" altLang="en-US" dirty="0" smtClean="0"/>
              <a:t>动画：</a:t>
            </a:r>
            <a:r>
              <a:rPr lang="en-US" altLang="zh-CN" dirty="0" smtClean="0"/>
              <a:t>GIF</a:t>
            </a:r>
            <a:r>
              <a:rPr lang="zh-CN" altLang="en-US" dirty="0" smtClean="0"/>
              <a:t>、</a:t>
            </a:r>
            <a:r>
              <a:rPr lang="en-US" altLang="zh-CN" dirty="0" smtClean="0"/>
              <a:t>Flash</a:t>
            </a:r>
            <a:r>
              <a:rPr lang="zh-CN" altLang="en-US" dirty="0" smtClean="0"/>
              <a:t>、</a:t>
            </a:r>
            <a:r>
              <a:rPr lang="en-US" altLang="zh-CN" dirty="0"/>
              <a:t>Canvas</a:t>
            </a:r>
            <a:endParaRPr lang="zh-CN" altLang="en-US" dirty="0"/>
          </a:p>
          <a:p>
            <a:pPr lvl="1"/>
            <a:r>
              <a:rPr lang="zh-CN" altLang="en-US" dirty="0" smtClean="0"/>
              <a:t>音频：</a:t>
            </a:r>
            <a:r>
              <a:rPr lang="en-US" altLang="zh-CN" dirty="0" smtClean="0"/>
              <a:t>MIDI</a:t>
            </a:r>
            <a:r>
              <a:rPr lang="zh-CN" altLang="en-US" dirty="0" smtClean="0"/>
              <a:t>、</a:t>
            </a:r>
            <a:r>
              <a:rPr lang="en-US" altLang="zh-CN" dirty="0" smtClean="0"/>
              <a:t>WAV</a:t>
            </a:r>
            <a:r>
              <a:rPr lang="zh-CN" altLang="en-US" dirty="0" smtClean="0"/>
              <a:t>、</a:t>
            </a:r>
            <a:r>
              <a:rPr lang="en-US" altLang="zh-CN" dirty="0" smtClean="0"/>
              <a:t>WMA</a:t>
            </a:r>
            <a:r>
              <a:rPr lang="zh-CN" altLang="en-US" dirty="0" smtClean="0"/>
              <a:t>、</a:t>
            </a:r>
            <a:r>
              <a:rPr lang="en-US" altLang="zh-CN" dirty="0" smtClean="0"/>
              <a:t>MP3</a:t>
            </a:r>
            <a:r>
              <a:rPr lang="zh-CN" altLang="en-US" dirty="0" smtClean="0"/>
              <a:t>、</a:t>
            </a:r>
            <a:r>
              <a:rPr lang="en-US" altLang="zh-CN" dirty="0" smtClean="0"/>
              <a:t>ACC</a:t>
            </a:r>
            <a:endParaRPr lang="zh-CN" altLang="en-US" dirty="0"/>
          </a:p>
          <a:p>
            <a:pPr lvl="1"/>
            <a:r>
              <a:rPr lang="zh-CN" altLang="en-US" dirty="0" smtClean="0"/>
              <a:t>视频：</a:t>
            </a:r>
            <a:r>
              <a:rPr lang="en-US" altLang="zh-CN" dirty="0" smtClean="0"/>
              <a:t>AVI</a:t>
            </a:r>
            <a:r>
              <a:rPr lang="zh-CN" altLang="en-US" dirty="0" smtClean="0"/>
              <a:t>、</a:t>
            </a:r>
            <a:r>
              <a:rPr lang="en-US" altLang="zh-CN" dirty="0" smtClean="0"/>
              <a:t>MP4</a:t>
            </a:r>
            <a:r>
              <a:rPr lang="zh-CN" altLang="en-US" dirty="0" smtClean="0"/>
              <a:t>、</a:t>
            </a:r>
            <a:r>
              <a:rPr lang="en-US" altLang="zh-CN" dirty="0" smtClean="0"/>
              <a:t>RMVB</a:t>
            </a:r>
            <a:r>
              <a:rPr lang="zh-CN" altLang="en-US" dirty="0" smtClean="0"/>
              <a:t>、</a:t>
            </a:r>
            <a:r>
              <a:rPr lang="en-US" altLang="zh-CN" dirty="0" smtClean="0"/>
              <a:t>OGG</a:t>
            </a:r>
            <a:r>
              <a:rPr lang="zh-CN" altLang="en-US" dirty="0" smtClean="0"/>
              <a:t>、</a:t>
            </a:r>
            <a:r>
              <a:rPr lang="en-US" altLang="zh-CN" dirty="0" smtClean="0"/>
              <a:t>MOV</a:t>
            </a:r>
            <a:r>
              <a:rPr lang="zh-CN" altLang="en-US" dirty="0" smtClean="0"/>
              <a:t>、</a:t>
            </a:r>
            <a:r>
              <a:rPr lang="en-US" altLang="zh-CN" dirty="0" err="1" smtClean="0"/>
              <a:t>WebM</a:t>
            </a:r>
            <a:endParaRPr lang="zh-CN" altLang="en-US" dirty="0"/>
          </a:p>
          <a:p>
            <a:pPr lvl="1"/>
            <a:r>
              <a:rPr lang="zh-CN" altLang="en-US" dirty="0"/>
              <a:t>三维与虚拟</a:t>
            </a:r>
            <a:r>
              <a:rPr lang="zh-CN" altLang="en-US" dirty="0" smtClean="0"/>
              <a:t>现实：</a:t>
            </a:r>
            <a:r>
              <a:rPr lang="en-US" altLang="zh-CN" dirty="0" smtClean="0"/>
              <a:t>VRML/X3D</a:t>
            </a:r>
            <a:r>
              <a:rPr lang="zh-CN" altLang="en-US" dirty="0"/>
              <a:t>、</a:t>
            </a:r>
            <a:r>
              <a:rPr lang="en-US" altLang="zh-CN" dirty="0" err="1"/>
              <a:t>WebGL</a:t>
            </a:r>
            <a:endParaRPr lang="en-US" altLang="zh-CN" dirty="0" smtClean="0"/>
          </a:p>
          <a:p>
            <a:pPr lvl="1"/>
            <a:r>
              <a:rPr lang="zh-CN" altLang="en-US" dirty="0" smtClean="0"/>
              <a:t>可运行小程序：</a:t>
            </a:r>
            <a:r>
              <a:rPr lang="en-US" altLang="zh-CN" dirty="0" smtClean="0"/>
              <a:t>Applet</a:t>
            </a:r>
            <a:r>
              <a:rPr lang="zh-CN" altLang="en-US" dirty="0" smtClean="0"/>
              <a:t>、</a:t>
            </a:r>
            <a:r>
              <a:rPr lang="en-US" altLang="zh-CN" dirty="0" smtClean="0"/>
              <a:t>ActiveX</a:t>
            </a:r>
            <a:endParaRPr lang="zh-CN" altLang="en-US" dirty="0"/>
          </a:p>
          <a:p>
            <a:pPr lvl="1"/>
            <a:r>
              <a:rPr lang="en-US" altLang="zh-CN" dirty="0"/>
              <a:t>……</a:t>
            </a:r>
          </a:p>
        </p:txBody>
      </p:sp>
    </p:spTree>
    <p:extLst>
      <p:ext uri="{BB962C8B-B14F-4D97-AF65-F5344CB8AC3E}">
        <p14:creationId xmlns:p14="http://schemas.microsoft.com/office/powerpoint/2010/main" val="1872506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zh-CN" altLang="en-US"/>
              <a:t>色相色调体系</a:t>
            </a:r>
          </a:p>
        </p:txBody>
      </p:sp>
      <p:sp>
        <p:nvSpPr>
          <p:cNvPr id="349187" name="Rectangle 3"/>
          <p:cNvSpPr>
            <a:spLocks noGrp="1" noChangeArrowheads="1"/>
          </p:cNvSpPr>
          <p:nvPr>
            <p:ph type="body" idx="1"/>
          </p:nvPr>
        </p:nvSpPr>
        <p:spPr/>
        <p:txBody>
          <a:bodyPr/>
          <a:lstStyle/>
          <a:p>
            <a:r>
              <a:rPr lang="en-US" altLang="en-US"/>
              <a:t>色调</a:t>
            </a:r>
            <a:r>
              <a:rPr lang="zh-CN" altLang="en-US"/>
              <a:t>（</a:t>
            </a:r>
            <a:r>
              <a:rPr lang="en-US" altLang="zh-CN"/>
              <a:t>Tone</a:t>
            </a:r>
            <a:r>
              <a:rPr lang="zh-CN" altLang="en-US"/>
              <a:t>）是一个结合亮度和对比度的概念，使人们对可以利用同一形容词描述的颜色进行的汇总。</a:t>
            </a:r>
          </a:p>
          <a:p>
            <a:r>
              <a:rPr lang="zh-CN" altLang="en-US"/>
              <a:t>色相＆色调（</a:t>
            </a:r>
            <a:r>
              <a:rPr lang="en-US" altLang="zh-CN"/>
              <a:t>Hue</a:t>
            </a:r>
            <a:r>
              <a:rPr lang="zh-CN" altLang="en-US"/>
              <a:t>＆</a:t>
            </a:r>
            <a:r>
              <a:rPr lang="en-US" altLang="zh-CN"/>
              <a:t>Tone</a:t>
            </a:r>
            <a:r>
              <a:rPr lang="zh-CN" altLang="en-US"/>
              <a:t>）体系是结合颜色的</a:t>
            </a:r>
            <a:r>
              <a:rPr lang="en-US" altLang="zh-CN"/>
              <a:t>3</a:t>
            </a:r>
            <a:r>
              <a:rPr lang="zh-CN" altLang="en-US"/>
              <a:t>种属性（色相、亮度、饱和度），并根据人类心理的角度对颜色进行分类的科学的体系，它在很大程度上方便了用户对颜色的分类和使用。</a:t>
            </a:r>
          </a:p>
        </p:txBody>
      </p:sp>
    </p:spTree>
    <p:extLst>
      <p:ext uri="{BB962C8B-B14F-4D97-AF65-F5344CB8AC3E}">
        <p14:creationId xmlns:p14="http://schemas.microsoft.com/office/powerpoint/2010/main" val="14333936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zh-CN" altLang="en-US"/>
              <a:t>色相环</a:t>
            </a:r>
          </a:p>
        </p:txBody>
      </p:sp>
      <p:pic>
        <p:nvPicPr>
          <p:cNvPr id="352262" name="Picture 6" descr="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51" y="1989138"/>
            <a:ext cx="4392613" cy="439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269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zh-CN" altLang="en-US"/>
              <a:t>色相环</a:t>
            </a:r>
          </a:p>
        </p:txBody>
      </p:sp>
      <p:sp>
        <p:nvSpPr>
          <p:cNvPr id="414723" name="Rectangle 3"/>
          <p:cNvSpPr>
            <a:spLocks noGrp="1" noChangeArrowheads="1"/>
          </p:cNvSpPr>
          <p:nvPr>
            <p:ph idx="1"/>
          </p:nvPr>
        </p:nvSpPr>
        <p:spPr/>
        <p:txBody>
          <a:bodyPr/>
          <a:lstStyle/>
          <a:p>
            <a:r>
              <a:rPr lang="zh-CN" altLang="en-US" dirty="0"/>
              <a:t>在色相＆色调（</a:t>
            </a:r>
            <a:r>
              <a:rPr lang="en-US" altLang="zh-CN" dirty="0"/>
              <a:t>Hue</a:t>
            </a:r>
            <a:r>
              <a:rPr lang="zh-CN" altLang="en-US" dirty="0"/>
              <a:t>＆</a:t>
            </a:r>
            <a:r>
              <a:rPr lang="en-US" altLang="zh-CN" dirty="0"/>
              <a:t>Tone</a:t>
            </a:r>
            <a:r>
              <a:rPr lang="zh-CN" altLang="en-US" dirty="0"/>
              <a:t>）体系中，</a:t>
            </a:r>
            <a:r>
              <a:rPr lang="en-US" altLang="zh-CN" dirty="0"/>
              <a:t>10</a:t>
            </a:r>
            <a:r>
              <a:rPr lang="zh-CN" altLang="en-US" dirty="0"/>
              <a:t>和色相分别是指：</a:t>
            </a:r>
          </a:p>
          <a:p>
            <a:pPr lvl="1"/>
            <a:r>
              <a:rPr lang="zh-CN" altLang="en-US" dirty="0"/>
              <a:t>红色（</a:t>
            </a:r>
            <a:r>
              <a:rPr lang="en-US" altLang="zh-CN" dirty="0"/>
              <a:t>Red</a:t>
            </a:r>
            <a:r>
              <a:rPr lang="zh-CN" altLang="en-US" dirty="0"/>
              <a:t>）、橙色（</a:t>
            </a:r>
            <a:r>
              <a:rPr lang="en-US" altLang="zh-CN" dirty="0"/>
              <a:t>Yellow Red</a:t>
            </a:r>
            <a:r>
              <a:rPr lang="zh-CN" altLang="en-US" dirty="0"/>
              <a:t>）、黄色（</a:t>
            </a:r>
            <a:r>
              <a:rPr lang="en-US" altLang="zh-CN" dirty="0"/>
              <a:t>Yellow</a:t>
            </a:r>
            <a:r>
              <a:rPr lang="zh-CN" altLang="en-US" dirty="0"/>
              <a:t>）、黄绿色（</a:t>
            </a:r>
            <a:r>
              <a:rPr lang="en-US" altLang="zh-CN" dirty="0"/>
              <a:t>Green Yellow</a:t>
            </a:r>
            <a:r>
              <a:rPr lang="zh-CN" altLang="en-US" dirty="0"/>
              <a:t>）、绿色（</a:t>
            </a:r>
            <a:r>
              <a:rPr lang="en-US" altLang="zh-CN" dirty="0"/>
              <a:t>Green</a:t>
            </a:r>
            <a:r>
              <a:rPr lang="zh-CN" altLang="en-US" dirty="0"/>
              <a:t>）、青绿色（</a:t>
            </a:r>
            <a:r>
              <a:rPr lang="en-US" altLang="zh-CN" dirty="0"/>
              <a:t>Blue Green</a:t>
            </a:r>
            <a:r>
              <a:rPr lang="zh-CN" altLang="en-US" dirty="0"/>
              <a:t>）、蓝色（</a:t>
            </a:r>
            <a:r>
              <a:rPr lang="en-US" altLang="zh-CN" dirty="0"/>
              <a:t>Blue</a:t>
            </a:r>
            <a:r>
              <a:rPr lang="zh-CN" altLang="en-US" dirty="0"/>
              <a:t>）、蓝紫色（</a:t>
            </a:r>
            <a:r>
              <a:rPr lang="en-US" altLang="zh-CN" dirty="0"/>
              <a:t>Purple Blue</a:t>
            </a:r>
            <a:r>
              <a:rPr lang="zh-CN" altLang="en-US" dirty="0"/>
              <a:t>）、紫色（</a:t>
            </a:r>
            <a:r>
              <a:rPr lang="en-US" altLang="zh-CN" dirty="0"/>
              <a:t>Purple</a:t>
            </a:r>
            <a:r>
              <a:rPr lang="zh-CN" altLang="en-US" dirty="0"/>
              <a:t>）、紫红色（</a:t>
            </a:r>
            <a:r>
              <a:rPr lang="en-US" altLang="zh-CN" dirty="0"/>
              <a:t>Red Purple</a:t>
            </a:r>
            <a:r>
              <a:rPr lang="zh-CN" altLang="en-US" dirty="0"/>
              <a:t>）。</a:t>
            </a:r>
          </a:p>
        </p:txBody>
      </p:sp>
    </p:spTree>
    <p:extLst>
      <p:ext uri="{BB962C8B-B14F-4D97-AF65-F5344CB8AC3E}">
        <p14:creationId xmlns:p14="http://schemas.microsoft.com/office/powerpoint/2010/main" val="37471893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r>
              <a:rPr lang="zh-CN" altLang="en-US"/>
              <a:t>色调表</a:t>
            </a:r>
          </a:p>
        </p:txBody>
      </p:sp>
      <p:pic>
        <p:nvPicPr>
          <p:cNvPr id="415749" name="Picture 5" descr="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6" y="1268413"/>
            <a:ext cx="5072063" cy="525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43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zh-CN" altLang="en-US"/>
              <a:t>色调表</a:t>
            </a:r>
          </a:p>
        </p:txBody>
      </p:sp>
      <p:sp>
        <p:nvSpPr>
          <p:cNvPr id="417795" name="Rectangle 3"/>
          <p:cNvSpPr>
            <a:spLocks noGrp="1" noChangeArrowheads="1"/>
          </p:cNvSpPr>
          <p:nvPr>
            <p:ph type="body" idx="1"/>
          </p:nvPr>
        </p:nvSpPr>
        <p:spPr/>
        <p:txBody>
          <a:bodyPr/>
          <a:lstStyle/>
          <a:p>
            <a:r>
              <a:rPr lang="zh-CN" altLang="en-US"/>
              <a:t>在色相＆色调（</a:t>
            </a:r>
            <a:r>
              <a:rPr lang="en-US" altLang="zh-CN"/>
              <a:t>Hue</a:t>
            </a:r>
            <a:r>
              <a:rPr lang="zh-CN" altLang="en-US"/>
              <a:t>＆</a:t>
            </a:r>
            <a:r>
              <a:rPr lang="en-US" altLang="zh-CN"/>
              <a:t>Tone</a:t>
            </a:r>
            <a:r>
              <a:rPr lang="zh-CN" altLang="en-US"/>
              <a:t>）体系中，</a:t>
            </a:r>
            <a:r>
              <a:rPr lang="en-US" altLang="zh-CN"/>
              <a:t>11</a:t>
            </a:r>
            <a:r>
              <a:rPr lang="zh-CN" altLang="en-US"/>
              <a:t>种色调分别是指：</a:t>
            </a:r>
          </a:p>
          <a:p>
            <a:pPr lvl="1"/>
            <a:r>
              <a:rPr lang="zh-CN" altLang="en-US"/>
              <a:t>鲜明（</a:t>
            </a:r>
            <a:r>
              <a:rPr lang="en-US" altLang="zh-CN"/>
              <a:t>Vivid</a:t>
            </a:r>
            <a:r>
              <a:rPr lang="zh-CN" altLang="en-US"/>
              <a:t>）、高亮（</a:t>
            </a:r>
            <a:r>
              <a:rPr lang="en-US" altLang="zh-CN"/>
              <a:t>Strong</a:t>
            </a:r>
            <a:r>
              <a:rPr lang="zh-CN" altLang="en-US"/>
              <a:t>）、明亮（</a:t>
            </a:r>
            <a:r>
              <a:rPr lang="en-US" altLang="zh-CN"/>
              <a:t>Bright</a:t>
            </a:r>
            <a:r>
              <a:rPr lang="zh-CN" altLang="en-US"/>
              <a:t>）、清澈（</a:t>
            </a:r>
            <a:r>
              <a:rPr lang="en-US" altLang="zh-CN"/>
              <a:t>Pale</a:t>
            </a:r>
            <a:r>
              <a:rPr lang="zh-CN" altLang="en-US"/>
              <a:t>）、苍白（</a:t>
            </a:r>
            <a:r>
              <a:rPr lang="en-US" altLang="zh-CN"/>
              <a:t>Very Pale</a:t>
            </a:r>
            <a:r>
              <a:rPr lang="zh-CN" altLang="en-US"/>
              <a:t>）、灰亮（</a:t>
            </a:r>
            <a:r>
              <a:rPr lang="en-US" altLang="zh-CN"/>
              <a:t>Light Grayish</a:t>
            </a:r>
            <a:r>
              <a:rPr lang="zh-CN" altLang="en-US"/>
              <a:t>）、隐约（</a:t>
            </a:r>
            <a:r>
              <a:rPr lang="en-US" altLang="zh-CN"/>
              <a:t>Light</a:t>
            </a:r>
            <a:r>
              <a:rPr lang="zh-CN" altLang="en-US"/>
              <a:t>）、浅灰（</a:t>
            </a:r>
            <a:r>
              <a:rPr lang="en-US" altLang="zh-CN"/>
              <a:t>Grayish</a:t>
            </a:r>
            <a:r>
              <a:rPr lang="zh-CN" altLang="en-US"/>
              <a:t>）、阴暗（</a:t>
            </a:r>
            <a:r>
              <a:rPr lang="en-US" altLang="zh-CN"/>
              <a:t>Dull</a:t>
            </a:r>
            <a:r>
              <a:rPr lang="zh-CN" altLang="en-US"/>
              <a:t>）、深暗（</a:t>
            </a:r>
            <a:r>
              <a:rPr lang="en-US" altLang="zh-CN"/>
              <a:t>Deep</a:t>
            </a:r>
            <a:r>
              <a:rPr lang="zh-CN" altLang="en-US"/>
              <a:t>）、黑暗（</a:t>
            </a:r>
            <a:r>
              <a:rPr lang="en-US" altLang="zh-CN"/>
              <a:t>Dark</a:t>
            </a:r>
            <a:r>
              <a:rPr lang="zh-CN" altLang="en-US"/>
              <a:t>）。</a:t>
            </a:r>
          </a:p>
        </p:txBody>
      </p:sp>
    </p:spTree>
    <p:extLst>
      <p:ext uri="{BB962C8B-B14F-4D97-AF65-F5344CB8AC3E}">
        <p14:creationId xmlns:p14="http://schemas.microsoft.com/office/powerpoint/2010/main" val="10817301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zh-CN" altLang="en-US"/>
              <a:t>色调表</a:t>
            </a:r>
          </a:p>
        </p:txBody>
      </p:sp>
      <p:sp>
        <p:nvSpPr>
          <p:cNvPr id="418819" name="Rectangle 3"/>
          <p:cNvSpPr>
            <a:spLocks noGrp="1" noChangeArrowheads="1"/>
          </p:cNvSpPr>
          <p:nvPr>
            <p:ph type="body" idx="1"/>
          </p:nvPr>
        </p:nvSpPr>
        <p:spPr/>
        <p:txBody>
          <a:bodyPr/>
          <a:lstStyle/>
          <a:p>
            <a:r>
              <a:rPr lang="zh-CN" altLang="en-US"/>
              <a:t>鲜明（</a:t>
            </a:r>
            <a:r>
              <a:rPr lang="en-US" altLang="zh-CN"/>
              <a:t>Vivid</a:t>
            </a:r>
            <a:r>
              <a:rPr lang="zh-CN" altLang="en-US"/>
              <a:t>）和高亮（</a:t>
            </a:r>
            <a:r>
              <a:rPr lang="en-US" altLang="zh-CN"/>
              <a:t>Strong</a:t>
            </a:r>
            <a:r>
              <a:rPr lang="zh-CN" altLang="en-US"/>
              <a:t>）色调的对比度很高，所以会给人一种华丽而又强烈的感觉</a:t>
            </a:r>
          </a:p>
          <a:p>
            <a:r>
              <a:rPr lang="zh-CN" altLang="en-US"/>
              <a:t>清澈（</a:t>
            </a:r>
            <a:r>
              <a:rPr lang="en-US" altLang="zh-CN"/>
              <a:t>Pale</a:t>
            </a:r>
            <a:r>
              <a:rPr lang="zh-CN" altLang="en-US"/>
              <a:t>）和隐约（</a:t>
            </a:r>
            <a:r>
              <a:rPr lang="en-US" altLang="zh-CN"/>
              <a:t>Light</a:t>
            </a:r>
            <a:r>
              <a:rPr lang="zh-CN" altLang="en-US"/>
              <a:t>）的亮度和对比度都较高，所以会给人一种柔和的感觉</a:t>
            </a:r>
          </a:p>
          <a:p>
            <a:r>
              <a:rPr lang="zh-CN" altLang="en-US"/>
              <a:t>灰亮（</a:t>
            </a:r>
            <a:r>
              <a:rPr lang="en-US" altLang="zh-CN"/>
              <a:t>Light</a:t>
            </a:r>
            <a:r>
              <a:rPr lang="zh-CN" altLang="en-US"/>
              <a:t>）和浅灰（</a:t>
            </a:r>
            <a:r>
              <a:rPr lang="en-US" altLang="zh-CN"/>
              <a:t>Grayish</a:t>
            </a:r>
            <a:r>
              <a:rPr lang="zh-CN" altLang="en-US"/>
              <a:t>）以及阴暗（</a:t>
            </a:r>
            <a:r>
              <a:rPr lang="en-US" altLang="zh-CN"/>
              <a:t>Dull</a:t>
            </a:r>
            <a:r>
              <a:rPr lang="zh-CN" altLang="en-US"/>
              <a:t>）会给人一种朴素而又冷静的感觉</a:t>
            </a:r>
          </a:p>
        </p:txBody>
      </p:sp>
    </p:spTree>
    <p:extLst>
      <p:ext uri="{BB962C8B-B14F-4D97-AF65-F5344CB8AC3E}">
        <p14:creationId xmlns:p14="http://schemas.microsoft.com/office/powerpoint/2010/main" val="37310235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zh-CN" altLang="en-US"/>
              <a:t>色调表</a:t>
            </a:r>
          </a:p>
        </p:txBody>
      </p:sp>
      <p:sp>
        <p:nvSpPr>
          <p:cNvPr id="419843" name="Rectangle 3"/>
          <p:cNvSpPr>
            <a:spLocks noGrp="1" noChangeArrowheads="1"/>
          </p:cNvSpPr>
          <p:nvPr>
            <p:ph type="body" idx="1"/>
          </p:nvPr>
        </p:nvSpPr>
        <p:spPr/>
        <p:txBody>
          <a:bodyPr/>
          <a:lstStyle/>
          <a:p>
            <a:r>
              <a:rPr lang="zh-CN" altLang="en-US"/>
              <a:t>深暗（</a:t>
            </a:r>
            <a:r>
              <a:rPr lang="en-US" altLang="zh-CN"/>
              <a:t>Deep</a:t>
            </a:r>
            <a:r>
              <a:rPr lang="zh-CN" altLang="en-US"/>
              <a:t>）和黑暗（</a:t>
            </a:r>
            <a:r>
              <a:rPr lang="en-US" altLang="zh-CN"/>
              <a:t>Dark</a:t>
            </a:r>
            <a:r>
              <a:rPr lang="zh-CN" altLang="en-US"/>
              <a:t>）的亮度很低，所以会给人一处深沉而又凝重的感觉。</a:t>
            </a:r>
          </a:p>
          <a:p>
            <a:r>
              <a:rPr lang="zh-CN" altLang="en-US"/>
              <a:t>在色调表中从下到上亮度依次增加，而从左到右对比度依次增加，越靠上的颜色就越亮，越靠右的颜色就越鲜明。</a:t>
            </a:r>
          </a:p>
          <a:p>
            <a:pPr lvl="1"/>
            <a:r>
              <a:rPr lang="zh-CN" altLang="en-US"/>
              <a:t>亮颜色在上，鲜明的颜色在右。</a:t>
            </a:r>
          </a:p>
        </p:txBody>
      </p:sp>
    </p:spTree>
    <p:extLst>
      <p:ext uri="{BB962C8B-B14F-4D97-AF65-F5344CB8AC3E}">
        <p14:creationId xmlns:p14="http://schemas.microsoft.com/office/powerpoint/2010/main" val="41077501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ltLang="zh-CN"/>
              <a:t>I.R.I Web Sense Palette Series</a:t>
            </a:r>
          </a:p>
        </p:txBody>
      </p:sp>
      <p:pic>
        <p:nvPicPr>
          <p:cNvPr id="420867" name="Picture 3" descr="hub_tone_11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66989" y="2060575"/>
            <a:ext cx="727392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474667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图像</a:t>
            </a:r>
          </a:p>
        </p:txBody>
      </p:sp>
    </p:spTree>
    <p:extLst>
      <p:ext uri="{BB962C8B-B14F-4D97-AF65-F5344CB8AC3E}">
        <p14:creationId xmlns:p14="http://schemas.microsoft.com/office/powerpoint/2010/main" val="9944433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Rectangle 2"/>
          <p:cNvSpPr>
            <a:spLocks noGrp="1" noChangeArrowheads="1"/>
          </p:cNvSpPr>
          <p:nvPr>
            <p:ph type="title"/>
          </p:nvPr>
        </p:nvSpPr>
        <p:spPr/>
        <p:txBody>
          <a:bodyPr/>
          <a:lstStyle/>
          <a:p>
            <a:r>
              <a:rPr lang="zh-CN" altLang="en-US"/>
              <a:t>图像</a:t>
            </a:r>
          </a:p>
        </p:txBody>
      </p:sp>
      <p:sp>
        <p:nvSpPr>
          <p:cNvPr id="120115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图像是按像素顺序显示的</a:t>
            </a:r>
          </a:p>
          <a:p>
            <a:r>
              <a:rPr lang="zh-CN" altLang="en-US" dirty="0"/>
              <a:t>图像</a:t>
            </a:r>
            <a:r>
              <a:rPr lang="zh-CN" altLang="en-US" dirty="0" smtClean="0"/>
              <a:t>分类</a:t>
            </a:r>
            <a:endParaRPr lang="en-US" altLang="zh-CN" dirty="0"/>
          </a:p>
          <a:p>
            <a:pPr lvl="1"/>
            <a:r>
              <a:rPr lang="zh-CN" altLang="en-US" dirty="0"/>
              <a:t>按存储方式</a:t>
            </a:r>
            <a:r>
              <a:rPr lang="zh-CN" altLang="en-US" dirty="0" smtClean="0"/>
              <a:t>分</a:t>
            </a:r>
            <a:endParaRPr lang="en-US" altLang="zh-CN" dirty="0"/>
          </a:p>
          <a:p>
            <a:pPr lvl="2"/>
            <a:r>
              <a:rPr lang="zh-CN" altLang="en-US" dirty="0" smtClean="0"/>
              <a:t>位图</a:t>
            </a:r>
            <a:r>
              <a:rPr lang="zh-CN" altLang="en-US" dirty="0"/>
              <a:t>：</a:t>
            </a:r>
            <a:r>
              <a:rPr lang="zh-CN" altLang="en-US" dirty="0" smtClean="0"/>
              <a:t>按</a:t>
            </a:r>
            <a:r>
              <a:rPr lang="zh-CN" altLang="en-US" dirty="0"/>
              <a:t>像素及每个像素的颜色顺序存储的图像</a:t>
            </a:r>
          </a:p>
          <a:p>
            <a:pPr lvl="2"/>
            <a:r>
              <a:rPr lang="zh-CN" altLang="en-US" dirty="0"/>
              <a:t>矢量</a:t>
            </a:r>
            <a:r>
              <a:rPr lang="zh-CN" altLang="en-US" dirty="0" smtClean="0"/>
              <a:t>图形：存储</a:t>
            </a:r>
            <a:r>
              <a:rPr lang="zh-CN" altLang="en-US" dirty="0"/>
              <a:t>描述如何重画图像的数学算式</a:t>
            </a:r>
          </a:p>
          <a:p>
            <a:pPr lvl="1"/>
            <a:r>
              <a:rPr lang="zh-CN" altLang="en-US" dirty="0"/>
              <a:t>按是否压缩</a:t>
            </a:r>
            <a:r>
              <a:rPr lang="zh-CN" altLang="en-US" dirty="0" smtClean="0"/>
              <a:t>分</a:t>
            </a:r>
            <a:endParaRPr lang="en-US" altLang="zh-CN" dirty="0"/>
          </a:p>
          <a:p>
            <a:pPr lvl="2"/>
            <a:r>
              <a:rPr lang="zh-CN" altLang="en-US" dirty="0"/>
              <a:t>不压缩</a:t>
            </a:r>
          </a:p>
          <a:p>
            <a:pPr lvl="2"/>
            <a:r>
              <a:rPr lang="zh-CN" altLang="en-US" dirty="0"/>
              <a:t>无损压缩</a:t>
            </a:r>
          </a:p>
          <a:p>
            <a:pPr lvl="2"/>
            <a:r>
              <a:rPr lang="zh-CN" altLang="en-US" dirty="0"/>
              <a:t>有损压缩</a:t>
            </a:r>
          </a:p>
        </p:txBody>
      </p:sp>
    </p:spTree>
    <p:extLst>
      <p:ext uri="{BB962C8B-B14F-4D97-AF65-F5344CB8AC3E}">
        <p14:creationId xmlns:p14="http://schemas.microsoft.com/office/powerpoint/2010/main" val="2090174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ChangeArrowheads="1"/>
          </p:cNvSpPr>
          <p:nvPr>
            <p:ph type="title"/>
          </p:nvPr>
        </p:nvSpPr>
        <p:spPr/>
        <p:txBody>
          <a:bodyPr/>
          <a:lstStyle/>
          <a:p>
            <a:r>
              <a:rPr lang="en-US" altLang="zh-CN"/>
              <a:t>Web</a:t>
            </a:r>
            <a:r>
              <a:rPr lang="zh-CN" altLang="en-US"/>
              <a:t>处理多媒体的方法</a:t>
            </a:r>
          </a:p>
        </p:txBody>
      </p:sp>
      <p:sp>
        <p:nvSpPr>
          <p:cNvPr id="123801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内嵌</a:t>
            </a:r>
            <a:r>
              <a:rPr lang="zh-CN" altLang="en-US" dirty="0" smtClean="0"/>
              <a:t>式</a:t>
            </a:r>
            <a:endParaRPr lang="en-US" altLang="zh-CN" dirty="0"/>
          </a:p>
          <a:p>
            <a:pPr lvl="1"/>
            <a:r>
              <a:rPr lang="zh-CN" altLang="en-US" dirty="0"/>
              <a:t>标记支持	</a:t>
            </a:r>
          </a:p>
          <a:p>
            <a:pPr lvl="2"/>
            <a:r>
              <a:rPr lang="zh-CN" altLang="en-US" dirty="0" smtClean="0"/>
              <a:t>元素或属性支持</a:t>
            </a:r>
            <a:r>
              <a:rPr lang="zh-CN" altLang="en-US" dirty="0"/>
              <a:t>，</a:t>
            </a:r>
            <a:r>
              <a:rPr lang="zh-CN" altLang="en-US" dirty="0" smtClean="0"/>
              <a:t>直接</a:t>
            </a:r>
            <a:r>
              <a:rPr lang="zh-CN" altLang="en-US" dirty="0"/>
              <a:t>显示</a:t>
            </a:r>
          </a:p>
          <a:p>
            <a:pPr lvl="1"/>
            <a:r>
              <a:rPr lang="zh-CN" altLang="en-US" dirty="0"/>
              <a:t>插件</a:t>
            </a:r>
            <a:r>
              <a:rPr lang="en-US" altLang="zh-CN" dirty="0"/>
              <a:t>(Plug-in)</a:t>
            </a:r>
            <a:r>
              <a:rPr lang="zh-CN" altLang="en-US" dirty="0"/>
              <a:t>支持	</a:t>
            </a:r>
          </a:p>
          <a:p>
            <a:pPr lvl="2"/>
            <a:r>
              <a:rPr lang="en-US" altLang="zh-CN" dirty="0"/>
              <a:t>Netscape</a:t>
            </a:r>
            <a:r>
              <a:rPr lang="zh-CN" altLang="en-US" dirty="0"/>
              <a:t>插件或者</a:t>
            </a:r>
            <a:r>
              <a:rPr lang="en-US" altLang="zh-CN" dirty="0"/>
              <a:t>OLE/ActiveX</a:t>
            </a:r>
            <a:r>
              <a:rPr lang="zh-CN" altLang="en-US" dirty="0"/>
              <a:t>控件支持</a:t>
            </a:r>
          </a:p>
          <a:p>
            <a:pPr lvl="2"/>
            <a:r>
              <a:rPr lang="zh-CN" altLang="en-US" dirty="0"/>
              <a:t>作为</a:t>
            </a:r>
            <a:r>
              <a:rPr lang="en-US" altLang="zh-CN" dirty="0"/>
              <a:t>embed</a:t>
            </a:r>
            <a:r>
              <a:rPr lang="zh-CN" altLang="en-US" dirty="0"/>
              <a:t>或者</a:t>
            </a:r>
            <a:r>
              <a:rPr lang="en-US" altLang="zh-CN" dirty="0"/>
              <a:t>object</a:t>
            </a:r>
            <a:r>
              <a:rPr lang="zh-CN" altLang="en-US" dirty="0" smtClean="0"/>
              <a:t>元素（现代浏览器往往同时支持两者，现代程序也往往同时提供两者）</a:t>
            </a:r>
            <a:endParaRPr lang="zh-CN" altLang="en-US" dirty="0"/>
          </a:p>
          <a:p>
            <a:r>
              <a:rPr lang="zh-CN" altLang="en-US" dirty="0"/>
              <a:t>外部式</a:t>
            </a:r>
          </a:p>
          <a:p>
            <a:pPr lvl="1"/>
            <a:r>
              <a:rPr lang="zh-CN" altLang="en-US" dirty="0"/>
              <a:t>助手应用程序</a:t>
            </a:r>
          </a:p>
          <a:p>
            <a:pPr lvl="2"/>
            <a:r>
              <a:rPr lang="zh-CN" altLang="en-US" dirty="0"/>
              <a:t>下载后调用其他程序</a:t>
            </a:r>
          </a:p>
        </p:txBody>
      </p:sp>
    </p:spTree>
    <p:extLst>
      <p:ext uri="{BB962C8B-B14F-4D97-AF65-F5344CB8AC3E}">
        <p14:creationId xmlns:p14="http://schemas.microsoft.com/office/powerpoint/2010/main" val="173290723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Rectangle 2"/>
          <p:cNvSpPr>
            <a:spLocks noGrp="1" noChangeArrowheads="1"/>
          </p:cNvSpPr>
          <p:nvPr>
            <p:ph type="title"/>
          </p:nvPr>
        </p:nvSpPr>
        <p:spPr/>
        <p:txBody>
          <a:bodyPr/>
          <a:lstStyle/>
          <a:p>
            <a:r>
              <a:rPr lang="zh-CN" altLang="en-US" dirty="0"/>
              <a:t>位图</a:t>
            </a:r>
          </a:p>
        </p:txBody>
      </p:sp>
      <p:sp>
        <p:nvSpPr>
          <p:cNvPr id="120320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优点</a:t>
            </a:r>
            <a:endParaRPr lang="en-US" altLang="zh-CN" dirty="0"/>
          </a:p>
          <a:p>
            <a:pPr lvl="1"/>
            <a:r>
              <a:rPr lang="zh-CN" altLang="en-US" dirty="0"/>
              <a:t>便于浏览器显示</a:t>
            </a:r>
          </a:p>
          <a:p>
            <a:pPr lvl="1"/>
            <a:r>
              <a:rPr lang="zh-CN" altLang="en-US" dirty="0"/>
              <a:t>合适表现连续色调和复杂不规则的图像</a:t>
            </a:r>
          </a:p>
          <a:p>
            <a:pPr lvl="1"/>
            <a:r>
              <a:rPr lang="zh-CN" altLang="en-US" dirty="0"/>
              <a:t>主要格式得到浏览器内在支持</a:t>
            </a:r>
          </a:p>
          <a:p>
            <a:pPr lvl="1"/>
            <a:r>
              <a:rPr lang="zh-CN" altLang="en-US" dirty="0"/>
              <a:t>容易建立</a:t>
            </a:r>
          </a:p>
          <a:p>
            <a:r>
              <a:rPr lang="zh-CN" altLang="en-US" dirty="0" smtClean="0"/>
              <a:t>缺点</a:t>
            </a:r>
            <a:endParaRPr lang="en-US" altLang="zh-CN" dirty="0"/>
          </a:p>
          <a:p>
            <a:pPr lvl="1"/>
            <a:r>
              <a:rPr lang="zh-CN" altLang="en-US" dirty="0"/>
              <a:t>随面积变</a:t>
            </a:r>
            <a:r>
              <a:rPr lang="zh-CN" altLang="en-US" dirty="0" smtClean="0"/>
              <a:t>大，颜色</a:t>
            </a:r>
            <a:r>
              <a:rPr lang="zh-CN" altLang="en-US" dirty="0"/>
              <a:t>数变多文件尺寸变大</a:t>
            </a:r>
          </a:p>
          <a:p>
            <a:pPr lvl="1"/>
            <a:r>
              <a:rPr lang="zh-CN" altLang="en-US" dirty="0"/>
              <a:t>随着图形的放缩容易</a:t>
            </a:r>
            <a:r>
              <a:rPr lang="zh-CN" altLang="en-US" dirty="0" smtClean="0"/>
              <a:t>变形，产生</a:t>
            </a:r>
            <a:r>
              <a:rPr lang="zh-CN" altLang="en-US" dirty="0"/>
              <a:t>边缘锯齿</a:t>
            </a:r>
          </a:p>
          <a:p>
            <a:pPr lvl="1"/>
            <a:r>
              <a:rPr lang="zh-CN" altLang="en-US" dirty="0"/>
              <a:t>需要压缩</a:t>
            </a:r>
          </a:p>
        </p:txBody>
      </p:sp>
    </p:spTree>
    <p:extLst>
      <p:ext uri="{BB962C8B-B14F-4D97-AF65-F5344CB8AC3E}">
        <p14:creationId xmlns:p14="http://schemas.microsoft.com/office/powerpoint/2010/main" val="27209021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位图</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638" y="1905000"/>
            <a:ext cx="6757525" cy="4114800"/>
          </a:xfrm>
        </p:spPr>
      </p:pic>
    </p:spTree>
    <p:extLst>
      <p:ext uri="{BB962C8B-B14F-4D97-AF65-F5344CB8AC3E}">
        <p14:creationId xmlns:p14="http://schemas.microsoft.com/office/powerpoint/2010/main" val="575621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位图</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04010" y="1905000"/>
            <a:ext cx="3488781" cy="4114800"/>
          </a:xfrm>
        </p:spPr>
      </p:pic>
    </p:spTree>
    <p:extLst>
      <p:ext uri="{BB962C8B-B14F-4D97-AF65-F5344CB8AC3E}">
        <p14:creationId xmlns:p14="http://schemas.microsoft.com/office/powerpoint/2010/main" val="2082804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r>
              <a:rPr lang="zh-CN" altLang="en-US" dirty="0"/>
              <a:t>矢量图形</a:t>
            </a:r>
          </a:p>
        </p:txBody>
      </p:sp>
      <p:sp>
        <p:nvSpPr>
          <p:cNvPr id="12093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优点</a:t>
            </a:r>
            <a:endParaRPr lang="en-US" altLang="zh-CN" dirty="0"/>
          </a:p>
          <a:p>
            <a:pPr lvl="1"/>
            <a:r>
              <a:rPr lang="zh-CN" altLang="en-US" dirty="0"/>
              <a:t>存储体积</a:t>
            </a:r>
            <a:r>
              <a:rPr lang="zh-CN" altLang="en-US" dirty="0" smtClean="0"/>
              <a:t>小，不</a:t>
            </a:r>
            <a:r>
              <a:rPr lang="zh-CN" altLang="en-US" dirty="0"/>
              <a:t>随图形大小变化而变化</a:t>
            </a:r>
          </a:p>
          <a:p>
            <a:pPr lvl="1"/>
            <a:r>
              <a:rPr lang="zh-CN" altLang="en-US" dirty="0"/>
              <a:t>图形可以无失真无极放缩</a:t>
            </a:r>
          </a:p>
          <a:p>
            <a:r>
              <a:rPr lang="zh-CN" altLang="en-US" dirty="0"/>
              <a:t>缺点</a:t>
            </a:r>
          </a:p>
          <a:p>
            <a:pPr lvl="1"/>
            <a:r>
              <a:rPr lang="zh-CN" altLang="en-US" dirty="0"/>
              <a:t>不合适无规则复杂图形</a:t>
            </a:r>
          </a:p>
          <a:p>
            <a:pPr lvl="1"/>
            <a:r>
              <a:rPr lang="zh-CN" altLang="en-US" dirty="0"/>
              <a:t>浏览器支持不好</a:t>
            </a:r>
          </a:p>
          <a:p>
            <a:pPr lvl="1"/>
            <a:r>
              <a:rPr lang="zh-CN" altLang="en-US" dirty="0"/>
              <a:t>工具较少</a:t>
            </a:r>
          </a:p>
          <a:p>
            <a:pPr lvl="1"/>
            <a:endParaRPr lang="en-US" altLang="zh-CN" dirty="0"/>
          </a:p>
        </p:txBody>
      </p:sp>
    </p:spTree>
    <p:extLst>
      <p:ext uri="{BB962C8B-B14F-4D97-AF65-F5344CB8AC3E}">
        <p14:creationId xmlns:p14="http://schemas.microsoft.com/office/powerpoint/2010/main" val="25689138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矢量图形</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184" y="1905000"/>
            <a:ext cx="7660432" cy="4114800"/>
          </a:xfrm>
        </p:spPr>
      </p:pic>
    </p:spTree>
    <p:extLst>
      <p:ext uri="{BB962C8B-B14F-4D97-AF65-F5344CB8AC3E}">
        <p14:creationId xmlns:p14="http://schemas.microsoft.com/office/powerpoint/2010/main" val="2964964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位图和矢量图比较</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09455" y="1905000"/>
            <a:ext cx="3277891" cy="4114800"/>
          </a:xfrm>
        </p:spPr>
      </p:pic>
    </p:spTree>
    <p:extLst>
      <p:ext uri="{BB962C8B-B14F-4D97-AF65-F5344CB8AC3E}">
        <p14:creationId xmlns:p14="http://schemas.microsoft.com/office/powerpoint/2010/main" val="3552030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图像基本概念</a:t>
            </a:r>
            <a:endParaRPr lang="zh-CN" altLang="en-US" dirty="0"/>
          </a:p>
        </p:txBody>
      </p:sp>
      <p:sp>
        <p:nvSpPr>
          <p:cNvPr id="3" name="内容占位符 2"/>
          <p:cNvSpPr>
            <a:spLocks noGrp="1"/>
          </p:cNvSpPr>
          <p:nvPr>
            <p:ph idx="1"/>
          </p:nvPr>
        </p:nvSpPr>
        <p:spPr/>
        <p:txBody>
          <a:bodyPr/>
          <a:lstStyle/>
          <a:p>
            <a:r>
              <a:rPr lang="zh-CN" altLang="en-US" dirty="0" smtClean="0"/>
              <a:t>色深（</a:t>
            </a:r>
            <a:r>
              <a:rPr lang="en-US" altLang="zh-CN" dirty="0" smtClean="0"/>
              <a:t>color depth</a:t>
            </a:r>
            <a:r>
              <a:rPr lang="zh-CN" altLang="en-US" dirty="0" smtClean="0"/>
              <a:t>）</a:t>
            </a:r>
            <a:endParaRPr lang="en-US" altLang="zh-CN" dirty="0" smtClean="0"/>
          </a:p>
          <a:p>
            <a:pPr lvl="1"/>
            <a:r>
              <a:rPr lang="zh-CN" altLang="en-US" dirty="0"/>
              <a:t>用多少位来表示一个像素的颜色，也叫位</a:t>
            </a:r>
            <a:r>
              <a:rPr lang="en-US" altLang="zh-CN" dirty="0"/>
              <a:t>/</a:t>
            </a:r>
            <a:r>
              <a:rPr lang="zh-CN" altLang="en-US" dirty="0" smtClean="0"/>
              <a:t>像素</a:t>
            </a:r>
            <a:r>
              <a:rPr lang="en-US" altLang="zh-CN" dirty="0" err="1" smtClean="0"/>
              <a:t>bpp</a:t>
            </a:r>
            <a:endParaRPr lang="en-US" altLang="zh-CN" dirty="0" smtClean="0"/>
          </a:p>
          <a:p>
            <a:pPr lvl="1"/>
            <a:r>
              <a:rPr lang="zh-CN" altLang="en-US" dirty="0" smtClean="0"/>
              <a:t>决定了一个图像中最多能呈现多少种颜色</a:t>
            </a:r>
            <a:endParaRPr lang="en-US" altLang="zh-CN" dirty="0" smtClean="0"/>
          </a:p>
          <a:p>
            <a:pPr lvl="1"/>
            <a:r>
              <a:rPr lang="zh-CN" altLang="en-US" dirty="0" smtClean="0"/>
              <a:t>目前显式设备往往是瓶颈，对于无法支持的图像色深，设备会通过颜色抖动（</a:t>
            </a:r>
            <a:r>
              <a:rPr lang="en-US" altLang="zh-CN" dirty="0" smtClean="0"/>
              <a:t>dithering</a:t>
            </a:r>
            <a:r>
              <a:rPr lang="zh-CN" altLang="en-US" dirty="0" smtClean="0"/>
              <a:t>）来解决</a:t>
            </a:r>
            <a:endParaRPr lang="en-US" altLang="zh-CN" dirty="0"/>
          </a:p>
          <a:p>
            <a:pPr lvl="1"/>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7" y="4293096"/>
            <a:ext cx="7861925" cy="1944216"/>
          </a:xfrm>
          <a:prstGeom prst="rect">
            <a:avLst/>
          </a:prstGeom>
        </p:spPr>
      </p:pic>
    </p:spTree>
    <p:extLst>
      <p:ext uri="{BB962C8B-B14F-4D97-AF65-F5344CB8AC3E}">
        <p14:creationId xmlns:p14="http://schemas.microsoft.com/office/powerpoint/2010/main" val="4018324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2896681"/>
            <a:ext cx="7772400" cy="2131438"/>
          </a:xfrm>
        </p:spPr>
      </p:pic>
    </p:spTree>
    <p:extLst>
      <p:ext uri="{BB962C8B-B14F-4D97-AF65-F5344CB8AC3E}">
        <p14:creationId xmlns:p14="http://schemas.microsoft.com/office/powerpoint/2010/main" val="2373043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a:stretch>
            <a:fillRect/>
          </a:stretch>
        </p:blipFill>
        <p:spPr>
          <a:xfrm>
            <a:off x="2362200" y="1971476"/>
            <a:ext cx="7772400" cy="3981849"/>
          </a:xfrm>
          <a:prstGeom prst="rect">
            <a:avLst/>
          </a:prstGeom>
        </p:spPr>
      </p:pic>
    </p:spTree>
    <p:extLst>
      <p:ext uri="{BB962C8B-B14F-4D97-AF65-F5344CB8AC3E}">
        <p14:creationId xmlns:p14="http://schemas.microsoft.com/office/powerpoint/2010/main" val="19022318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sp>
        <p:nvSpPr>
          <p:cNvPr id="3" name="内容占位符 2"/>
          <p:cNvSpPr>
            <a:spLocks noGrp="1"/>
          </p:cNvSpPr>
          <p:nvPr>
            <p:ph idx="1"/>
          </p:nvPr>
        </p:nvSpPr>
        <p:spPr/>
        <p:txBody>
          <a:bodyPr/>
          <a:lstStyle/>
          <a:p>
            <a:r>
              <a:rPr lang="zh-CN" altLang="en-US" dirty="0" smtClean="0"/>
              <a:t>图像尺寸</a:t>
            </a:r>
            <a:endParaRPr lang="en-US" altLang="zh-CN" dirty="0" smtClean="0"/>
          </a:p>
          <a:p>
            <a:pPr lvl="1"/>
            <a:r>
              <a:rPr lang="zh-CN" altLang="en-US" dirty="0" smtClean="0"/>
              <a:t>位图的图像尺寸由原始图像的长宽尺寸和色深决定</a:t>
            </a:r>
            <a:endParaRPr lang="en-US" altLang="zh-CN" dirty="0" smtClean="0"/>
          </a:p>
          <a:p>
            <a:pPr lvl="1"/>
            <a:r>
              <a:rPr lang="zh-CN" altLang="en-US" dirty="0" smtClean="0"/>
              <a:t>当把小图片拉大时，需要做插值操作，此时没有通用算法可以取得最优效果</a:t>
            </a:r>
            <a:endParaRPr lang="en-US" altLang="zh-CN" dirty="0" smtClean="0"/>
          </a:p>
          <a:p>
            <a:pPr lvl="1"/>
            <a:r>
              <a:rPr lang="zh-CN" altLang="en-US" dirty="0" smtClean="0"/>
              <a:t>（类似的，当把大图片压缩时，也没有通用压缩算法可以取得最优效果）</a:t>
            </a:r>
            <a:endParaRPr lang="en-US" altLang="zh-CN" dirty="0" smtClean="0"/>
          </a:p>
          <a:p>
            <a:pPr lvl="1"/>
            <a:r>
              <a:rPr lang="zh-CN" altLang="en-US" dirty="0" smtClean="0"/>
              <a:t>如果需要将图像拉大显示，最好在原始制作工具中完成，而不要由浏览器完成</a:t>
            </a:r>
            <a:endParaRPr lang="en-US" altLang="zh-CN" dirty="0" smtClean="0"/>
          </a:p>
          <a:p>
            <a:pPr lvl="1"/>
            <a:r>
              <a:rPr lang="zh-CN" altLang="en-US" dirty="0" smtClean="0"/>
              <a:t>（</a:t>
            </a:r>
            <a:r>
              <a:rPr lang="zh-CN" altLang="en-US" dirty="0"/>
              <a:t>如果需要将</a:t>
            </a:r>
            <a:r>
              <a:rPr lang="zh-CN" altLang="en-US" dirty="0" smtClean="0"/>
              <a:t>图像</a:t>
            </a:r>
            <a:r>
              <a:rPr lang="zh-CN" altLang="en-US" dirty="0"/>
              <a:t>压缩</a:t>
            </a:r>
            <a:r>
              <a:rPr lang="zh-CN" altLang="en-US" dirty="0" smtClean="0"/>
              <a:t>显示，同样最好制作一个低分辨率图像，避免浪费带宽）</a:t>
            </a:r>
            <a:endParaRPr lang="zh-CN" altLang="en-US" dirty="0"/>
          </a:p>
        </p:txBody>
      </p:sp>
    </p:spTree>
    <p:extLst>
      <p:ext uri="{BB962C8B-B14F-4D97-AF65-F5344CB8AC3E}">
        <p14:creationId xmlns:p14="http://schemas.microsoft.com/office/powerpoint/2010/main" val="108385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Rectangle 2"/>
          <p:cNvSpPr>
            <a:spLocks noGrp="1" noChangeArrowheads="1"/>
          </p:cNvSpPr>
          <p:nvPr>
            <p:ph type="title"/>
          </p:nvPr>
        </p:nvSpPr>
        <p:spPr/>
        <p:txBody>
          <a:bodyPr/>
          <a:lstStyle/>
          <a:p>
            <a:r>
              <a:rPr lang="en-US" altLang="zh-CN" dirty="0" smtClean="0"/>
              <a:t>HTML</a:t>
            </a:r>
            <a:r>
              <a:rPr lang="zh-CN" altLang="en-US" dirty="0"/>
              <a:t>内部属性支持</a:t>
            </a:r>
          </a:p>
        </p:txBody>
      </p:sp>
      <p:sp>
        <p:nvSpPr>
          <p:cNvPr id="123904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err="1"/>
              <a:t>img</a:t>
            </a:r>
            <a:r>
              <a:rPr lang="zh-CN" altLang="en-US" dirty="0"/>
              <a:t>元素</a:t>
            </a:r>
          </a:p>
          <a:p>
            <a:r>
              <a:rPr lang="en-US" altLang="zh-CN" dirty="0" err="1"/>
              <a:t>bgsound</a:t>
            </a:r>
            <a:r>
              <a:rPr lang="zh-CN" altLang="en-US" dirty="0"/>
              <a:t>元素</a:t>
            </a:r>
          </a:p>
          <a:p>
            <a:pPr lvl="1"/>
            <a:r>
              <a:rPr lang="zh-CN" altLang="en-US" dirty="0"/>
              <a:t>空元素</a:t>
            </a:r>
          </a:p>
          <a:p>
            <a:pPr lvl="1"/>
            <a:r>
              <a:rPr lang="zh-CN" altLang="en-US" dirty="0" smtClean="0"/>
              <a:t>属性：</a:t>
            </a:r>
            <a:r>
              <a:rPr lang="en-US" altLang="zh-CN" dirty="0" err="1" smtClean="0"/>
              <a:t>src</a:t>
            </a:r>
            <a:r>
              <a:rPr lang="zh-CN" altLang="en-US" dirty="0" smtClean="0"/>
              <a:t>、</a:t>
            </a:r>
            <a:r>
              <a:rPr lang="en-US" altLang="zh-CN" dirty="0" smtClean="0"/>
              <a:t>loop</a:t>
            </a:r>
            <a:r>
              <a:rPr lang="zh-CN" altLang="en-US" dirty="0" smtClean="0"/>
              <a:t>、</a:t>
            </a:r>
            <a:r>
              <a:rPr lang="en-US" altLang="zh-CN" dirty="0" smtClean="0"/>
              <a:t>volume</a:t>
            </a:r>
            <a:r>
              <a:rPr lang="zh-CN" altLang="en-US" dirty="0" smtClean="0"/>
              <a:t>、</a:t>
            </a:r>
            <a:r>
              <a:rPr lang="en-US" altLang="zh-CN" dirty="0" smtClean="0"/>
              <a:t>balance</a:t>
            </a:r>
            <a:endParaRPr lang="en-US" altLang="zh-CN" dirty="0"/>
          </a:p>
          <a:p>
            <a:pPr lvl="1"/>
            <a:r>
              <a:rPr lang="en-US" altLang="zh-CN" dirty="0">
                <a:hlinkClick r:id="rId3" action="ppaction://hlinkfile"/>
              </a:rPr>
              <a:t>example</a:t>
            </a:r>
            <a:endParaRPr lang="en-US" altLang="zh-CN" dirty="0"/>
          </a:p>
          <a:p>
            <a:r>
              <a:rPr lang="en-US" altLang="zh-CN" dirty="0" err="1"/>
              <a:t>img</a:t>
            </a:r>
            <a:r>
              <a:rPr lang="zh-CN" altLang="en-US" dirty="0"/>
              <a:t>的</a:t>
            </a:r>
            <a:r>
              <a:rPr lang="en-US" altLang="zh-CN" dirty="0" err="1"/>
              <a:t>dynsrc</a:t>
            </a:r>
            <a:r>
              <a:rPr lang="en-US" altLang="zh-CN" dirty="0"/>
              <a:t>/</a:t>
            </a:r>
            <a:r>
              <a:rPr lang="en-US" altLang="zh-CN" dirty="0" err="1"/>
              <a:t>src</a:t>
            </a:r>
            <a:r>
              <a:rPr lang="zh-CN" altLang="en-US" dirty="0"/>
              <a:t>属性</a:t>
            </a:r>
          </a:p>
          <a:p>
            <a:pPr lvl="1"/>
            <a:r>
              <a:rPr lang="zh-CN" altLang="en-US" dirty="0"/>
              <a:t>插入内嵌视频</a:t>
            </a:r>
            <a:r>
              <a:rPr lang="en-US" altLang="zh-CN" dirty="0"/>
              <a:t>/</a:t>
            </a:r>
            <a:r>
              <a:rPr lang="zh-CN" altLang="en-US" dirty="0"/>
              <a:t>为视频显示正在下载图像</a:t>
            </a:r>
          </a:p>
          <a:p>
            <a:pPr lvl="1"/>
            <a:r>
              <a:rPr lang="en-US" altLang="zh-CN" dirty="0">
                <a:hlinkClick r:id="rId4" action="ppaction://hlinkfile"/>
              </a:rPr>
              <a:t>e</a:t>
            </a:r>
            <a:r>
              <a:rPr lang="en-US" altLang="zh-CN" dirty="0" smtClean="0">
                <a:hlinkClick r:id="rId4" action="ppaction://hlinkfile"/>
              </a:rPr>
              <a:t>xample</a:t>
            </a:r>
            <a:endParaRPr lang="en-US" altLang="zh-CN" dirty="0" smtClean="0"/>
          </a:p>
          <a:p>
            <a:r>
              <a:rPr lang="en-US" altLang="zh-CN" dirty="0" smtClean="0"/>
              <a:t>canvas/audio/video</a:t>
            </a:r>
            <a:r>
              <a:rPr lang="zh-CN" altLang="en-US" dirty="0" smtClean="0"/>
              <a:t>元素</a:t>
            </a:r>
            <a:endParaRPr lang="en-US" altLang="zh-CN" dirty="0"/>
          </a:p>
        </p:txBody>
      </p:sp>
    </p:spTree>
    <p:extLst>
      <p:ext uri="{BB962C8B-B14F-4D97-AF65-F5344CB8AC3E}">
        <p14:creationId xmlns:p14="http://schemas.microsoft.com/office/powerpoint/2010/main" val="38572144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28889" y="1905000"/>
            <a:ext cx="5239022" cy="4114800"/>
          </a:xfrm>
        </p:spPr>
      </p:pic>
    </p:spTree>
    <p:extLst>
      <p:ext uri="{BB962C8B-B14F-4D97-AF65-F5344CB8AC3E}">
        <p14:creationId xmlns:p14="http://schemas.microsoft.com/office/powerpoint/2010/main" val="263327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6799" y="1905000"/>
            <a:ext cx="5583202" cy="4114800"/>
          </a:xfrm>
        </p:spPr>
      </p:pic>
    </p:spTree>
    <p:extLst>
      <p:ext uri="{BB962C8B-B14F-4D97-AF65-F5344CB8AC3E}">
        <p14:creationId xmlns:p14="http://schemas.microsoft.com/office/powerpoint/2010/main" val="2305931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2074" y="1905000"/>
            <a:ext cx="5312652" cy="4114800"/>
          </a:xfrm>
        </p:spPr>
      </p:pic>
    </p:spTree>
    <p:extLst>
      <p:ext uri="{BB962C8B-B14F-4D97-AF65-F5344CB8AC3E}">
        <p14:creationId xmlns:p14="http://schemas.microsoft.com/office/powerpoint/2010/main" val="2223387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78620" y="1905000"/>
            <a:ext cx="4739560" cy="4114800"/>
          </a:xfrm>
        </p:spPr>
      </p:pic>
    </p:spTree>
    <p:extLst>
      <p:ext uri="{BB962C8B-B14F-4D97-AF65-F5344CB8AC3E}">
        <p14:creationId xmlns:p14="http://schemas.microsoft.com/office/powerpoint/2010/main" val="4272859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sp>
        <p:nvSpPr>
          <p:cNvPr id="3" name="内容占位符 2"/>
          <p:cNvSpPr>
            <a:spLocks noGrp="1"/>
          </p:cNvSpPr>
          <p:nvPr>
            <p:ph idx="1"/>
          </p:nvPr>
        </p:nvSpPr>
        <p:spPr/>
        <p:txBody>
          <a:bodyPr/>
          <a:lstStyle/>
          <a:p>
            <a:r>
              <a:rPr lang="zh-CN" altLang="en-US" dirty="0" smtClean="0"/>
              <a:t>显示分辨率（</a:t>
            </a:r>
            <a:r>
              <a:rPr lang="en-US" altLang="zh-CN" dirty="0"/>
              <a:t>display resolution</a:t>
            </a:r>
            <a:r>
              <a:rPr lang="zh-CN" altLang="en-US" dirty="0" smtClean="0"/>
              <a:t>）</a:t>
            </a:r>
            <a:endParaRPr lang="en-US" altLang="zh-CN" dirty="0" smtClean="0"/>
          </a:p>
          <a:p>
            <a:pPr lvl="1"/>
            <a:r>
              <a:rPr lang="zh-CN" altLang="en-US" dirty="0" smtClean="0"/>
              <a:t>物理设备能显示多少像素</a:t>
            </a:r>
            <a:endParaRPr lang="en-US" altLang="zh-CN" dirty="0" smtClean="0"/>
          </a:p>
          <a:p>
            <a:pPr lvl="1"/>
            <a:r>
              <a:rPr lang="zh-CN" altLang="en-US" dirty="0" smtClean="0"/>
              <a:t>现代高分辨率设备往往使用参考像素值</a:t>
            </a:r>
            <a:endParaRPr lang="en-US" altLang="zh-CN" dirty="0" smtClean="0"/>
          </a:p>
          <a:p>
            <a:pPr lvl="1"/>
            <a:r>
              <a:rPr lang="zh-CN" altLang="en-US" dirty="0" smtClean="0"/>
              <a:t>分辨率越高，同样尺寸的内容显示的物理区域就越小</a:t>
            </a:r>
            <a:endParaRPr lang="zh-CN" altLang="en-US" dirty="0"/>
          </a:p>
        </p:txBody>
      </p:sp>
    </p:spTree>
    <p:extLst>
      <p:ext uri="{BB962C8B-B14F-4D97-AF65-F5344CB8AC3E}">
        <p14:creationId xmlns:p14="http://schemas.microsoft.com/office/powerpoint/2010/main" val="36712610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图像基本概念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1958" y="1905000"/>
            <a:ext cx="4912884" cy="4114800"/>
          </a:xfrm>
        </p:spPr>
      </p:pic>
    </p:spTree>
    <p:extLst>
      <p:ext uri="{BB962C8B-B14F-4D97-AF65-F5344CB8AC3E}">
        <p14:creationId xmlns:p14="http://schemas.microsoft.com/office/powerpoint/2010/main" val="3206710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p:nvPr>
        </p:nvSpPr>
        <p:spPr/>
        <p:txBody>
          <a:bodyPr/>
          <a:lstStyle/>
          <a:p>
            <a:r>
              <a:rPr lang="zh-CN" altLang="en-US" dirty="0"/>
              <a:t>常见位图格式</a:t>
            </a:r>
          </a:p>
        </p:txBody>
      </p:sp>
      <p:sp>
        <p:nvSpPr>
          <p:cNvPr id="12103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GIF</a:t>
            </a:r>
            <a:endParaRPr lang="en-US" altLang="zh-CN" dirty="0"/>
          </a:p>
          <a:p>
            <a:pPr lvl="1"/>
            <a:r>
              <a:rPr lang="zh-CN" altLang="en-US" sz="2000" dirty="0"/>
              <a:t>后缀名为</a:t>
            </a:r>
            <a:r>
              <a:rPr lang="en-US" altLang="zh-CN" sz="2000" dirty="0"/>
              <a:t>.gif</a:t>
            </a:r>
          </a:p>
          <a:p>
            <a:pPr lvl="1"/>
            <a:r>
              <a:rPr lang="zh-CN" altLang="en-US" sz="2000" dirty="0"/>
              <a:t>图形互换格式</a:t>
            </a:r>
            <a:r>
              <a:rPr lang="en-US" altLang="zh-CN" sz="2000" dirty="0"/>
              <a:t>(Graphics Interchange Format)</a:t>
            </a:r>
            <a:r>
              <a:rPr lang="zh-CN" altLang="en-US" sz="2000" dirty="0"/>
              <a:t>缩写</a:t>
            </a:r>
          </a:p>
          <a:p>
            <a:pPr lvl="1"/>
            <a:r>
              <a:rPr lang="zh-CN" altLang="en-US" sz="2000" dirty="0"/>
              <a:t>专为网络上图形传输设计</a:t>
            </a:r>
          </a:p>
          <a:p>
            <a:pPr lvl="1"/>
            <a:r>
              <a:rPr lang="zh-CN" altLang="en-US" sz="2000" dirty="0"/>
              <a:t>使用</a:t>
            </a:r>
            <a:r>
              <a:rPr lang="en-US" altLang="zh-CN" sz="2000" dirty="0"/>
              <a:t>Unisys</a:t>
            </a:r>
            <a:r>
              <a:rPr lang="zh-CN" altLang="en-US" sz="2000" dirty="0"/>
              <a:t>公司拥有的“</a:t>
            </a:r>
            <a:r>
              <a:rPr lang="en-US" altLang="zh-CN" sz="2000" dirty="0"/>
              <a:t>LZW(Lempel-Ziv and </a:t>
            </a:r>
            <a:r>
              <a:rPr lang="en-US" altLang="zh-CN" sz="2000" dirty="0" err="1"/>
              <a:t>Weltch</a:t>
            </a:r>
            <a:r>
              <a:rPr lang="en-US" altLang="zh-CN" sz="2000" dirty="0"/>
              <a:t>)</a:t>
            </a:r>
            <a:r>
              <a:rPr lang="zh-CN" altLang="en-US" sz="2000" dirty="0"/>
              <a:t>压缩”算法，为无损压缩</a:t>
            </a:r>
          </a:p>
          <a:p>
            <a:pPr lvl="1"/>
            <a:r>
              <a:rPr lang="zh-CN" altLang="en-US" sz="2000" dirty="0"/>
              <a:t>只能支持</a:t>
            </a:r>
            <a:r>
              <a:rPr lang="en-US" altLang="zh-CN" sz="2000" dirty="0"/>
              <a:t>8</a:t>
            </a:r>
            <a:r>
              <a:rPr lang="zh-CN" altLang="en-US" sz="2000" dirty="0"/>
              <a:t>位颜色</a:t>
            </a:r>
            <a:r>
              <a:rPr lang="en-US" altLang="zh-CN" sz="2000" dirty="0"/>
              <a:t>(</a:t>
            </a:r>
            <a:r>
              <a:rPr lang="zh-CN" altLang="en-US" sz="2000" dirty="0"/>
              <a:t>即</a:t>
            </a:r>
            <a:r>
              <a:rPr lang="en-US" altLang="zh-CN" sz="2000" dirty="0"/>
              <a:t>256</a:t>
            </a:r>
            <a:r>
              <a:rPr lang="zh-CN" altLang="en-US" sz="2000" dirty="0"/>
              <a:t>色</a:t>
            </a:r>
            <a:r>
              <a:rPr lang="en-US" altLang="zh-CN" sz="2000" dirty="0"/>
              <a:t>)</a:t>
            </a:r>
          </a:p>
          <a:p>
            <a:pPr lvl="1"/>
            <a:r>
              <a:rPr lang="en-US" altLang="zh-CN" sz="2000" dirty="0" err="1"/>
              <a:t>Compuserve</a:t>
            </a:r>
            <a:r>
              <a:rPr lang="zh-CN" altLang="en-US" sz="2000" dirty="0"/>
              <a:t>公司</a:t>
            </a:r>
            <a:r>
              <a:rPr lang="en-US" altLang="zh-CN" sz="2000" dirty="0"/>
              <a:t>1987</a:t>
            </a:r>
            <a:r>
              <a:rPr lang="zh-CN" altLang="en-US" sz="2000" dirty="0"/>
              <a:t>发布标准</a:t>
            </a:r>
            <a:r>
              <a:rPr lang="en-US" altLang="zh-CN" sz="2000" dirty="0"/>
              <a:t>GIF87a</a:t>
            </a:r>
            <a:r>
              <a:rPr lang="zh-CN" altLang="en-US" sz="2000" dirty="0"/>
              <a:t>，后于</a:t>
            </a:r>
            <a:r>
              <a:rPr lang="en-US" altLang="zh-CN" sz="2000" dirty="0"/>
              <a:t>1990</a:t>
            </a:r>
            <a:r>
              <a:rPr lang="zh-CN" altLang="en-US" sz="2000" dirty="0"/>
              <a:t>更新为</a:t>
            </a:r>
            <a:r>
              <a:rPr lang="en-US" altLang="zh-CN" sz="2000" dirty="0"/>
              <a:t>GIF89a</a:t>
            </a:r>
          </a:p>
          <a:p>
            <a:pPr lvl="1"/>
            <a:r>
              <a:rPr lang="zh-CN" altLang="en-US" sz="2000" dirty="0"/>
              <a:t>支持透明</a:t>
            </a:r>
            <a:r>
              <a:rPr lang="en-US" altLang="zh-CN" sz="2000" dirty="0"/>
              <a:t>GIF</a:t>
            </a:r>
            <a:r>
              <a:rPr lang="zh-CN" altLang="en-US" sz="2000" dirty="0"/>
              <a:t>、交错</a:t>
            </a:r>
            <a:r>
              <a:rPr lang="en-US" altLang="zh-CN" sz="2000" dirty="0"/>
              <a:t>GIF</a:t>
            </a:r>
            <a:r>
              <a:rPr lang="zh-CN" altLang="en-US" sz="2000" dirty="0"/>
              <a:t>、动画</a:t>
            </a:r>
            <a:r>
              <a:rPr lang="en-US" altLang="zh-CN" sz="2000" dirty="0"/>
              <a:t>GIF</a:t>
            </a:r>
            <a:r>
              <a:rPr lang="zh-CN" altLang="en-US" sz="2000" dirty="0"/>
              <a:t>三种特性</a:t>
            </a:r>
            <a:r>
              <a:rPr lang="en-US" altLang="zh-CN" sz="2000" dirty="0"/>
              <a:t>(GIF89a)</a:t>
            </a:r>
          </a:p>
          <a:p>
            <a:pPr lvl="1"/>
            <a:r>
              <a:rPr lang="zh-CN" altLang="en-US" sz="2000" dirty="0"/>
              <a:t>合适颜色数较少，大色块的图像或图标</a:t>
            </a:r>
          </a:p>
        </p:txBody>
      </p:sp>
    </p:spTree>
    <p:extLst>
      <p:ext uri="{BB962C8B-B14F-4D97-AF65-F5344CB8AC3E}">
        <p14:creationId xmlns:p14="http://schemas.microsoft.com/office/powerpoint/2010/main" val="29397759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802104"/>
            <a:ext cx="7772400" cy="2320593"/>
          </a:xfrm>
        </p:spPr>
      </p:pic>
    </p:spTree>
    <p:extLst>
      <p:ext uri="{BB962C8B-B14F-4D97-AF65-F5344CB8AC3E}">
        <p14:creationId xmlns:p14="http://schemas.microsoft.com/office/powerpoint/2010/main" val="3501479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0594" y="1905000"/>
            <a:ext cx="3755613" cy="4114800"/>
          </a:xfrm>
        </p:spPr>
      </p:pic>
    </p:spTree>
    <p:extLst>
      <p:ext uri="{BB962C8B-B14F-4D97-AF65-F5344CB8AC3E}">
        <p14:creationId xmlns:p14="http://schemas.microsoft.com/office/powerpoint/2010/main" val="2444540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997184"/>
            <a:ext cx="7772400" cy="3930433"/>
          </a:xfrm>
        </p:spPr>
      </p:pic>
    </p:spTree>
    <p:extLst>
      <p:ext uri="{BB962C8B-B14F-4D97-AF65-F5344CB8AC3E}">
        <p14:creationId xmlns:p14="http://schemas.microsoft.com/office/powerpoint/2010/main" val="2805450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内部属性支持</a:t>
            </a:r>
          </a:p>
        </p:txBody>
      </p:sp>
      <p:pic>
        <p:nvPicPr>
          <p:cNvPr id="6" name="内容占位符 5"/>
          <p:cNvPicPr>
            <a:picLocks noGrp="1" noChangeAspect="1"/>
          </p:cNvPicPr>
          <p:nvPr>
            <p:ph sz="half" idx="1"/>
          </p:nvPr>
        </p:nvPicPr>
        <p:blipFill>
          <a:blip r:embed="rId2"/>
          <a:stretch>
            <a:fillRect/>
          </a:stretch>
        </p:blipFill>
        <p:spPr>
          <a:xfrm>
            <a:off x="1117600" y="3012959"/>
            <a:ext cx="5080000" cy="189888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220314"/>
            <a:ext cx="5080000" cy="1484171"/>
          </a:xfrm>
          <a:prstGeom prst="rect">
            <a:avLst/>
          </a:prstGeom>
        </p:spPr>
      </p:pic>
    </p:spTree>
    <p:extLst>
      <p:ext uri="{BB962C8B-B14F-4D97-AF65-F5344CB8AC3E}">
        <p14:creationId xmlns:p14="http://schemas.microsoft.com/office/powerpoint/2010/main" val="41347491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37553" y="1905000"/>
            <a:ext cx="4621695" cy="4114800"/>
          </a:xfrm>
        </p:spPr>
      </p:pic>
    </p:spTree>
    <p:extLst>
      <p:ext uri="{BB962C8B-B14F-4D97-AF65-F5344CB8AC3E}">
        <p14:creationId xmlns:p14="http://schemas.microsoft.com/office/powerpoint/2010/main" val="3314650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6187" y="1905000"/>
            <a:ext cx="6464427" cy="4114800"/>
          </a:xfrm>
        </p:spPr>
      </p:pic>
    </p:spTree>
    <p:extLst>
      <p:ext uri="{BB962C8B-B14F-4D97-AF65-F5344CB8AC3E}">
        <p14:creationId xmlns:p14="http://schemas.microsoft.com/office/powerpoint/2010/main" val="1628769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2747455"/>
            <a:ext cx="7772400" cy="2429891"/>
          </a:xfrm>
        </p:spPr>
      </p:pic>
    </p:spTree>
    <p:extLst>
      <p:ext uri="{BB962C8B-B14F-4D97-AF65-F5344CB8AC3E}">
        <p14:creationId xmlns:p14="http://schemas.microsoft.com/office/powerpoint/2010/main" val="141712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8687" y="1905000"/>
            <a:ext cx="6459427" cy="4114800"/>
          </a:xfrm>
        </p:spPr>
      </p:pic>
    </p:spTree>
    <p:extLst>
      <p:ext uri="{BB962C8B-B14F-4D97-AF65-F5344CB8AC3E}">
        <p14:creationId xmlns:p14="http://schemas.microsoft.com/office/powerpoint/2010/main" val="3096679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Grp="1" noChangeArrowheads="1"/>
          </p:cNvSpPr>
          <p:nvPr>
            <p:ph type="title"/>
          </p:nvPr>
        </p:nvSpPr>
        <p:spPr/>
        <p:txBody>
          <a:bodyPr/>
          <a:lstStyle/>
          <a:p>
            <a:r>
              <a:rPr lang="zh-CN" altLang="en-US" dirty="0"/>
              <a:t>常见位图格式</a:t>
            </a:r>
          </a:p>
        </p:txBody>
      </p:sp>
      <p:sp>
        <p:nvSpPr>
          <p:cNvPr id="121139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JPEG</a:t>
            </a:r>
            <a:endParaRPr lang="en-US" altLang="zh-CN" dirty="0"/>
          </a:p>
          <a:p>
            <a:pPr lvl="1"/>
            <a:r>
              <a:rPr lang="zh-CN" altLang="en-US" sz="2000" dirty="0"/>
              <a:t>后缀名为</a:t>
            </a:r>
            <a:r>
              <a:rPr lang="en-US" altLang="zh-CN" sz="2000" dirty="0"/>
              <a:t>.jpg</a:t>
            </a:r>
            <a:r>
              <a:rPr lang="zh-CN" altLang="en-US" sz="2000" dirty="0"/>
              <a:t>或者</a:t>
            </a:r>
            <a:r>
              <a:rPr lang="en-US" altLang="zh-CN" sz="2000" dirty="0"/>
              <a:t>.jpeg</a:t>
            </a:r>
          </a:p>
          <a:p>
            <a:pPr lvl="1"/>
            <a:r>
              <a:rPr lang="zh-CN" altLang="en-US" sz="2000" dirty="0"/>
              <a:t>联合照相专家组</a:t>
            </a:r>
            <a:r>
              <a:rPr lang="en-US" altLang="zh-CN" sz="2000" dirty="0"/>
              <a:t>(Joint Photographic Experts Group)</a:t>
            </a:r>
            <a:r>
              <a:rPr lang="zh-CN" altLang="en-US" sz="2000" dirty="0"/>
              <a:t>的缩写</a:t>
            </a:r>
          </a:p>
          <a:p>
            <a:pPr lvl="1"/>
            <a:r>
              <a:rPr lang="zh-CN" altLang="en-US" sz="2000" dirty="0"/>
              <a:t>为对数字化照片进行压缩而开发</a:t>
            </a:r>
          </a:p>
          <a:p>
            <a:pPr lvl="1"/>
            <a:r>
              <a:rPr lang="zh-CN" altLang="en-US" sz="2000" dirty="0"/>
              <a:t>使用离散余弦压缩算法，为有损压缩（</a:t>
            </a:r>
            <a:r>
              <a:rPr lang="en-US" altLang="zh-CN" sz="2000" dirty="0" err="1"/>
              <a:t>lossy</a:t>
            </a:r>
            <a:r>
              <a:rPr lang="en-US" altLang="zh-CN" sz="2000" dirty="0"/>
              <a:t> compression</a:t>
            </a:r>
            <a:r>
              <a:rPr lang="zh-CN" altLang="en-US" sz="2000" dirty="0"/>
              <a:t>）</a:t>
            </a:r>
          </a:p>
          <a:p>
            <a:pPr lvl="1"/>
            <a:r>
              <a:rPr lang="zh-CN" altLang="en-US" sz="2000" dirty="0"/>
              <a:t>能支持</a:t>
            </a:r>
            <a:r>
              <a:rPr lang="en-US" altLang="zh-CN" sz="2000" dirty="0"/>
              <a:t>24</a:t>
            </a:r>
            <a:r>
              <a:rPr lang="zh-CN" altLang="en-US" sz="2000" dirty="0"/>
              <a:t>位色</a:t>
            </a:r>
            <a:r>
              <a:rPr lang="en-US" altLang="zh-CN" sz="2000" dirty="0"/>
              <a:t>(1670</a:t>
            </a:r>
            <a:r>
              <a:rPr lang="zh-CN" altLang="en-US" sz="2000" dirty="0"/>
              <a:t>万色</a:t>
            </a:r>
            <a:r>
              <a:rPr lang="en-US" altLang="zh-CN" sz="2000" dirty="0"/>
              <a:t>)</a:t>
            </a:r>
          </a:p>
          <a:p>
            <a:pPr lvl="1"/>
            <a:r>
              <a:rPr lang="zh-CN" altLang="en-US" sz="2000" dirty="0"/>
              <a:t>支持渐进式</a:t>
            </a:r>
            <a:r>
              <a:rPr lang="en-US" altLang="zh-CN" sz="2000" dirty="0"/>
              <a:t>JPEG</a:t>
            </a:r>
            <a:r>
              <a:rPr lang="zh-CN" altLang="en-US" sz="2000" dirty="0"/>
              <a:t>特性</a:t>
            </a:r>
          </a:p>
          <a:p>
            <a:pPr lvl="1"/>
            <a:r>
              <a:rPr lang="zh-CN" altLang="en-US" sz="2000" dirty="0"/>
              <a:t>合适存储颜色数较多的真彩照片，不合适存储包含鲜明对比图形的图像</a:t>
            </a:r>
            <a:r>
              <a:rPr lang="en-US" altLang="zh-CN" sz="2000" dirty="0"/>
              <a:t>(</a:t>
            </a:r>
            <a:r>
              <a:rPr lang="zh-CN" altLang="en-US" sz="2000" dirty="0"/>
              <a:t>会边缘失真</a:t>
            </a:r>
            <a:r>
              <a:rPr lang="en-US" altLang="zh-CN" sz="2000" dirty="0"/>
              <a:t>)</a:t>
            </a:r>
          </a:p>
          <a:p>
            <a:pPr lvl="1"/>
            <a:r>
              <a:rPr lang="zh-CN" altLang="en-US" sz="2000" dirty="0"/>
              <a:t>图像尺寸比</a:t>
            </a:r>
            <a:r>
              <a:rPr lang="en-US" altLang="zh-CN" sz="2000" dirty="0"/>
              <a:t>GIF</a:t>
            </a:r>
            <a:r>
              <a:rPr lang="zh-CN" altLang="en-US" sz="2000" dirty="0"/>
              <a:t>小</a:t>
            </a:r>
          </a:p>
        </p:txBody>
      </p:sp>
    </p:spTree>
    <p:extLst>
      <p:ext uri="{BB962C8B-B14F-4D97-AF65-F5344CB8AC3E}">
        <p14:creationId xmlns:p14="http://schemas.microsoft.com/office/powerpoint/2010/main" val="9955494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7505" y="1905000"/>
            <a:ext cx="7681790" cy="4114800"/>
          </a:xfrm>
        </p:spPr>
      </p:pic>
    </p:spTree>
    <p:extLst>
      <p:ext uri="{BB962C8B-B14F-4D97-AF65-F5344CB8AC3E}">
        <p14:creationId xmlns:p14="http://schemas.microsoft.com/office/powerpoint/2010/main" val="20479548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2574229"/>
            <a:ext cx="7772400" cy="2776342"/>
          </a:xfrm>
        </p:spPr>
      </p:pic>
    </p:spTree>
    <p:extLst>
      <p:ext uri="{BB962C8B-B14F-4D97-AF65-F5344CB8AC3E}">
        <p14:creationId xmlns:p14="http://schemas.microsoft.com/office/powerpoint/2010/main" val="918203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p:nvPr>
        </p:nvSpPr>
        <p:spPr/>
        <p:txBody>
          <a:bodyPr/>
          <a:lstStyle/>
          <a:p>
            <a:r>
              <a:rPr lang="zh-CN" altLang="en-US" dirty="0"/>
              <a:t>常见位图格式</a:t>
            </a:r>
          </a:p>
        </p:txBody>
      </p:sp>
      <p:sp>
        <p:nvSpPr>
          <p:cNvPr id="121344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PNG</a:t>
            </a:r>
            <a:endParaRPr lang="en-US" altLang="zh-CN" dirty="0"/>
          </a:p>
          <a:p>
            <a:pPr lvl="1"/>
            <a:r>
              <a:rPr lang="en-US" altLang="zh-CN" dirty="0"/>
              <a:t>Portable Network Graphic</a:t>
            </a:r>
            <a:r>
              <a:rPr lang="zh-CN" altLang="en-US" dirty="0"/>
              <a:t>的缩写</a:t>
            </a:r>
          </a:p>
          <a:p>
            <a:pPr lvl="1"/>
            <a:r>
              <a:rPr lang="zh-CN" altLang="en-US" dirty="0"/>
              <a:t>为解决</a:t>
            </a:r>
            <a:r>
              <a:rPr lang="en-US" altLang="zh-CN" dirty="0"/>
              <a:t>LZW</a:t>
            </a:r>
            <a:r>
              <a:rPr lang="zh-CN" altLang="en-US" dirty="0"/>
              <a:t>专利</a:t>
            </a:r>
            <a:r>
              <a:rPr lang="zh-CN" altLang="en-US" dirty="0" smtClean="0"/>
              <a:t>问题，取代</a:t>
            </a:r>
            <a:r>
              <a:rPr lang="en-US" altLang="zh-CN" dirty="0"/>
              <a:t>GIF</a:t>
            </a:r>
            <a:r>
              <a:rPr lang="zh-CN" altLang="en-US" dirty="0"/>
              <a:t>而开发</a:t>
            </a:r>
          </a:p>
          <a:p>
            <a:pPr lvl="1"/>
            <a:r>
              <a:rPr lang="zh-CN" altLang="en-US" dirty="0"/>
              <a:t>采用无损压缩</a:t>
            </a:r>
          </a:p>
          <a:p>
            <a:pPr lvl="1"/>
            <a:r>
              <a:rPr lang="zh-CN" altLang="en-US" dirty="0"/>
              <a:t>能支持</a:t>
            </a:r>
            <a:r>
              <a:rPr lang="en-US" altLang="zh-CN" dirty="0" smtClean="0"/>
              <a:t>8</a:t>
            </a:r>
            <a:r>
              <a:rPr lang="zh-CN" altLang="en-US" dirty="0" smtClean="0"/>
              <a:t>、</a:t>
            </a:r>
            <a:r>
              <a:rPr lang="en-US" altLang="zh-CN" dirty="0" smtClean="0"/>
              <a:t>24</a:t>
            </a:r>
            <a:r>
              <a:rPr lang="zh-CN" altLang="en-US" dirty="0" smtClean="0"/>
              <a:t>、</a:t>
            </a:r>
            <a:r>
              <a:rPr lang="en-US" altLang="zh-CN" dirty="0" smtClean="0"/>
              <a:t>32</a:t>
            </a:r>
            <a:r>
              <a:rPr lang="zh-CN" altLang="en-US" dirty="0"/>
              <a:t>位色</a:t>
            </a:r>
          </a:p>
          <a:p>
            <a:pPr lvl="1"/>
            <a:r>
              <a:rPr lang="zh-CN" altLang="en-US" dirty="0"/>
              <a:t>支持可变的透明</a:t>
            </a:r>
            <a:r>
              <a:rPr lang="zh-CN" altLang="en-US" dirty="0" smtClean="0"/>
              <a:t>色、实颜色</a:t>
            </a:r>
            <a:r>
              <a:rPr lang="zh-CN" altLang="en-US" dirty="0"/>
              <a:t>、</a:t>
            </a:r>
            <a:r>
              <a:rPr lang="zh-CN" altLang="en-US" dirty="0" smtClean="0"/>
              <a:t>索引</a:t>
            </a:r>
            <a:r>
              <a:rPr lang="zh-CN" altLang="en-US" dirty="0"/>
              <a:t>颜色和灰度</a:t>
            </a:r>
            <a:r>
              <a:rPr lang="zh-CN" altLang="en-US" dirty="0" smtClean="0"/>
              <a:t>图像、</a:t>
            </a:r>
            <a:r>
              <a:rPr lang="en-US" altLang="zh-CN" dirty="0" smtClean="0"/>
              <a:t>Alpha</a:t>
            </a:r>
            <a:r>
              <a:rPr lang="zh-CN" altLang="en-US" dirty="0"/>
              <a:t>通道</a:t>
            </a:r>
            <a:r>
              <a:rPr lang="zh-CN" altLang="en-US" dirty="0" smtClean="0"/>
              <a:t>修正</a:t>
            </a:r>
            <a:r>
              <a:rPr lang="zh-CN" altLang="en-US" dirty="0"/>
              <a:t>、</a:t>
            </a:r>
            <a:r>
              <a:rPr lang="en-US" altLang="zh-CN" dirty="0" smtClean="0"/>
              <a:t>Gamma</a:t>
            </a:r>
            <a:r>
              <a:rPr lang="zh-CN" altLang="en-US" dirty="0"/>
              <a:t>修正</a:t>
            </a:r>
          </a:p>
          <a:p>
            <a:pPr lvl="1"/>
            <a:r>
              <a:rPr lang="zh-CN" altLang="en-US" dirty="0" smtClean="0"/>
              <a:t>已逐步得到浏览器广泛支持，可能会逐步取代</a:t>
            </a:r>
            <a:r>
              <a:rPr lang="en-US" altLang="zh-CN" dirty="0" smtClean="0"/>
              <a:t>GIF</a:t>
            </a:r>
            <a:endParaRPr lang="en-US" altLang="zh-CN" dirty="0"/>
          </a:p>
        </p:txBody>
      </p:sp>
    </p:spTree>
    <p:extLst>
      <p:ext uri="{BB962C8B-B14F-4D97-AF65-F5344CB8AC3E}">
        <p14:creationId xmlns:p14="http://schemas.microsoft.com/office/powerpoint/2010/main" val="13226803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6417" y="1905000"/>
            <a:ext cx="5783967" cy="4114800"/>
          </a:xfrm>
        </p:spPr>
      </p:pic>
    </p:spTree>
    <p:extLst>
      <p:ext uri="{BB962C8B-B14F-4D97-AF65-F5344CB8AC3E}">
        <p14:creationId xmlns:p14="http://schemas.microsoft.com/office/powerpoint/2010/main" val="30354500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常见位图格式</a:t>
            </a:r>
          </a:p>
        </p:txBody>
      </p:sp>
      <p:sp>
        <p:nvSpPr>
          <p:cNvPr id="3" name="内容占位符 2"/>
          <p:cNvSpPr>
            <a:spLocks noGrp="1"/>
          </p:cNvSpPr>
          <p:nvPr>
            <p:ph idx="1"/>
          </p:nvPr>
        </p:nvSpPr>
        <p:spPr/>
        <p:txBody>
          <a:bodyPr/>
          <a:lstStyle/>
          <a:p>
            <a:r>
              <a:rPr lang="en-US" altLang="zh-CN" dirty="0" err="1" smtClean="0"/>
              <a:t>WebP</a:t>
            </a:r>
            <a:endParaRPr lang="en-US" altLang="zh-CN" dirty="0" smtClean="0"/>
          </a:p>
          <a:p>
            <a:pPr lvl="1"/>
            <a:r>
              <a:rPr lang="en-US" altLang="zh-CN" dirty="0" smtClean="0"/>
              <a:t>Google</a:t>
            </a:r>
            <a:r>
              <a:rPr lang="zh-CN" altLang="en-US" dirty="0"/>
              <a:t>提出的同时提供了有损压缩与无损压缩的图形档</a:t>
            </a:r>
            <a:r>
              <a:rPr lang="zh-CN" altLang="en-US" dirty="0" smtClean="0"/>
              <a:t>格式</a:t>
            </a:r>
            <a:endParaRPr lang="en-US" altLang="zh-CN" dirty="0" smtClean="0"/>
          </a:p>
          <a:p>
            <a:pPr lvl="1"/>
            <a:r>
              <a:rPr lang="zh-CN" altLang="en-US" dirty="0" smtClean="0"/>
              <a:t>基于</a:t>
            </a:r>
            <a:r>
              <a:rPr lang="en-US" altLang="zh-CN" dirty="0" smtClean="0"/>
              <a:t>VP8/</a:t>
            </a:r>
            <a:r>
              <a:rPr lang="en-US" altLang="zh-CN" dirty="0" err="1" smtClean="0"/>
              <a:t>WebM</a:t>
            </a:r>
            <a:r>
              <a:rPr lang="zh-CN" altLang="en-US" dirty="0" smtClean="0"/>
              <a:t>编码</a:t>
            </a:r>
            <a:endParaRPr lang="en-US" altLang="zh-CN" dirty="0" smtClean="0"/>
          </a:p>
          <a:p>
            <a:pPr lvl="1"/>
            <a:r>
              <a:rPr lang="zh-CN" altLang="en-US" dirty="0" smtClean="0"/>
              <a:t>以更长的压缩时间换取更小的文件尺寸</a:t>
            </a:r>
            <a:endParaRPr lang="en-US" altLang="zh-CN" dirty="0" smtClean="0"/>
          </a:p>
          <a:p>
            <a:pPr lvl="1"/>
            <a:r>
              <a:rPr lang="zh-CN" altLang="en-US" dirty="0" smtClean="0"/>
              <a:t>目前</a:t>
            </a:r>
            <a:r>
              <a:rPr lang="en-US" altLang="zh-CN" dirty="0"/>
              <a:t>Chrome</a:t>
            </a:r>
            <a:r>
              <a:rPr lang="zh-CN" altLang="en-US" dirty="0" smtClean="0"/>
              <a:t>和</a:t>
            </a:r>
            <a:r>
              <a:rPr lang="en-US" altLang="zh-CN" dirty="0" smtClean="0"/>
              <a:t>Opera</a:t>
            </a:r>
            <a:r>
              <a:rPr lang="zh-CN" altLang="en-US" dirty="0" smtClean="0"/>
              <a:t>支持</a:t>
            </a:r>
            <a:endParaRPr lang="en-US" altLang="zh-CN" dirty="0" smtClean="0"/>
          </a:p>
          <a:p>
            <a:pPr lvl="1"/>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4365104"/>
            <a:ext cx="2799606" cy="1868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169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90" name="Rectangle 2"/>
          <p:cNvSpPr>
            <a:spLocks noGrp="1" noChangeArrowheads="1"/>
          </p:cNvSpPr>
          <p:nvPr>
            <p:ph type="title"/>
          </p:nvPr>
        </p:nvSpPr>
        <p:spPr/>
        <p:txBody>
          <a:bodyPr/>
          <a:lstStyle/>
          <a:p>
            <a:r>
              <a:rPr lang="zh-CN" altLang="en-US"/>
              <a:t>插件</a:t>
            </a:r>
          </a:p>
        </p:txBody>
      </p:sp>
      <p:sp>
        <p:nvSpPr>
          <p:cNvPr id="124109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插件最早是由</a:t>
            </a:r>
            <a:r>
              <a:rPr lang="en-US" altLang="zh-CN" dirty="0"/>
              <a:t>Netscape</a:t>
            </a:r>
            <a:r>
              <a:rPr lang="zh-CN" altLang="en-US" dirty="0"/>
              <a:t>公司为其浏览器创建</a:t>
            </a:r>
            <a:r>
              <a:rPr lang="zh-CN" altLang="en-US" dirty="0" smtClean="0"/>
              <a:t>的，所以</a:t>
            </a:r>
            <a:r>
              <a:rPr lang="zh-CN" altLang="en-US" dirty="0"/>
              <a:t>又称“</a:t>
            </a:r>
            <a:r>
              <a:rPr lang="en-US" altLang="zh-CN" dirty="0"/>
              <a:t>Netscape</a:t>
            </a:r>
            <a:r>
              <a:rPr lang="zh-CN" altLang="en-US" dirty="0"/>
              <a:t>插件”</a:t>
            </a:r>
          </a:p>
          <a:p>
            <a:r>
              <a:rPr lang="zh-CN" altLang="en-US" dirty="0"/>
              <a:t>大多数插件在</a:t>
            </a:r>
            <a:r>
              <a:rPr lang="en-US" altLang="zh-CN" dirty="0"/>
              <a:t>IE</a:t>
            </a:r>
            <a:r>
              <a:rPr lang="zh-CN" altLang="en-US" dirty="0"/>
              <a:t>上也能正常</a:t>
            </a:r>
            <a:r>
              <a:rPr lang="zh-CN" altLang="en-US" dirty="0" smtClean="0"/>
              <a:t>使用</a:t>
            </a:r>
            <a:r>
              <a:rPr lang="zh-CN" altLang="en-US" dirty="0"/>
              <a:t>，</a:t>
            </a:r>
            <a:r>
              <a:rPr lang="zh-CN" altLang="en-US" dirty="0" smtClean="0"/>
              <a:t>但</a:t>
            </a:r>
            <a:r>
              <a:rPr lang="en-US" altLang="zh-CN" dirty="0"/>
              <a:t>IE</a:t>
            </a:r>
            <a:r>
              <a:rPr lang="zh-CN" altLang="en-US" dirty="0"/>
              <a:t>的标准方法是使用</a:t>
            </a:r>
            <a:r>
              <a:rPr lang="en-US" altLang="zh-CN" dirty="0"/>
              <a:t>ActiveX</a:t>
            </a:r>
            <a:r>
              <a:rPr lang="zh-CN" altLang="en-US" dirty="0"/>
              <a:t>控件来完成插件完成的工作</a:t>
            </a:r>
          </a:p>
          <a:p>
            <a:r>
              <a:rPr lang="zh-CN" altLang="en-US" dirty="0"/>
              <a:t>插件只是一种外挂</a:t>
            </a:r>
            <a:r>
              <a:rPr lang="zh-CN" altLang="en-US" dirty="0" smtClean="0"/>
              <a:t>程序</a:t>
            </a:r>
            <a:r>
              <a:rPr lang="zh-CN" altLang="en-US" dirty="0"/>
              <a:t>，</a:t>
            </a:r>
            <a:r>
              <a:rPr lang="zh-CN" altLang="en-US" dirty="0" smtClean="0"/>
              <a:t>属于</a:t>
            </a:r>
            <a:r>
              <a:rPr lang="zh-CN" altLang="en-US" dirty="0"/>
              <a:t>附加</a:t>
            </a:r>
            <a:r>
              <a:rPr lang="zh-CN" altLang="en-US" dirty="0" smtClean="0"/>
              <a:t>功能</a:t>
            </a:r>
            <a:r>
              <a:rPr lang="zh-CN" altLang="en-US" dirty="0"/>
              <a:t>，</a:t>
            </a:r>
            <a:r>
              <a:rPr lang="zh-CN" altLang="en-US" dirty="0" smtClean="0"/>
              <a:t>可以</a:t>
            </a:r>
            <a:r>
              <a:rPr lang="zh-CN" altLang="en-US" dirty="0"/>
              <a:t>理解和解释浏览器自己不能处理的文件</a:t>
            </a:r>
          </a:p>
          <a:p>
            <a:r>
              <a:rPr lang="zh-CN" altLang="en-US" dirty="0"/>
              <a:t>插件是平台或者浏览器相关的</a:t>
            </a:r>
          </a:p>
          <a:p>
            <a:r>
              <a:rPr lang="zh-CN" altLang="en-US" dirty="0"/>
              <a:t>对用户</a:t>
            </a:r>
            <a:r>
              <a:rPr lang="zh-CN" altLang="en-US" dirty="0" smtClean="0"/>
              <a:t>而言</a:t>
            </a:r>
            <a:r>
              <a:rPr lang="zh-CN" altLang="en-US" dirty="0"/>
              <a:t>，</a:t>
            </a:r>
            <a:r>
              <a:rPr lang="zh-CN" altLang="en-US" dirty="0" smtClean="0"/>
              <a:t>大多数插件</a:t>
            </a:r>
            <a:r>
              <a:rPr lang="zh-CN" altLang="en-US" dirty="0"/>
              <a:t>的存在是透明的</a:t>
            </a:r>
          </a:p>
        </p:txBody>
      </p:sp>
    </p:spTree>
    <p:extLst>
      <p:ext uri="{BB962C8B-B14F-4D97-AF65-F5344CB8AC3E}">
        <p14:creationId xmlns:p14="http://schemas.microsoft.com/office/powerpoint/2010/main" val="2694337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p:nvPr>
        </p:nvSpPr>
        <p:spPr/>
        <p:txBody>
          <a:bodyPr/>
          <a:lstStyle/>
          <a:p>
            <a:r>
              <a:rPr lang="zh-CN" altLang="en-US"/>
              <a:t>常见位图格式</a:t>
            </a:r>
          </a:p>
        </p:txBody>
      </p:sp>
      <p:sp>
        <p:nvSpPr>
          <p:cNvPr id="121446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BMP</a:t>
            </a:r>
            <a:endParaRPr lang="en-US" altLang="zh-CN" dirty="0"/>
          </a:p>
          <a:p>
            <a:pPr lvl="1"/>
            <a:r>
              <a:rPr lang="en-US" altLang="zh-CN" dirty="0"/>
              <a:t>Windows</a:t>
            </a:r>
            <a:r>
              <a:rPr lang="zh-CN" altLang="en-US" dirty="0"/>
              <a:t>自带的图形</a:t>
            </a:r>
            <a:r>
              <a:rPr lang="zh-CN" altLang="en-US" dirty="0" smtClean="0"/>
              <a:t>格式</a:t>
            </a:r>
            <a:r>
              <a:rPr lang="zh-CN" altLang="en-US" dirty="0"/>
              <a:t>，</a:t>
            </a:r>
            <a:r>
              <a:rPr lang="zh-CN" altLang="en-US" dirty="0" smtClean="0"/>
              <a:t>只能</a:t>
            </a:r>
            <a:r>
              <a:rPr lang="zh-CN" altLang="en-US" dirty="0"/>
              <a:t>在</a:t>
            </a:r>
            <a:r>
              <a:rPr lang="en-US" altLang="zh-CN" dirty="0"/>
              <a:t>IE</a:t>
            </a:r>
            <a:r>
              <a:rPr lang="zh-CN" altLang="en-US" dirty="0"/>
              <a:t>中显示</a:t>
            </a:r>
          </a:p>
          <a:p>
            <a:pPr lvl="1"/>
            <a:r>
              <a:rPr lang="zh-CN" altLang="en-US" dirty="0"/>
              <a:t>完全不</a:t>
            </a:r>
            <a:r>
              <a:rPr lang="zh-CN" altLang="en-US" dirty="0" smtClean="0"/>
              <a:t>压缩</a:t>
            </a:r>
            <a:r>
              <a:rPr lang="zh-CN" altLang="en-US" dirty="0"/>
              <a:t>，</a:t>
            </a:r>
            <a:r>
              <a:rPr lang="zh-CN" altLang="en-US" dirty="0" smtClean="0"/>
              <a:t>文件</a:t>
            </a:r>
            <a:r>
              <a:rPr lang="zh-CN" altLang="en-US" dirty="0"/>
              <a:t>非常大</a:t>
            </a:r>
          </a:p>
          <a:p>
            <a:r>
              <a:rPr lang="en-US" altLang="zh-CN" dirty="0" smtClean="0"/>
              <a:t>XBM</a:t>
            </a:r>
            <a:endParaRPr lang="en-US" altLang="zh-CN" dirty="0"/>
          </a:p>
          <a:p>
            <a:pPr lvl="1"/>
            <a:r>
              <a:rPr lang="en-US" altLang="zh-CN" dirty="0"/>
              <a:t>X Windows</a:t>
            </a:r>
            <a:r>
              <a:rPr lang="zh-CN" altLang="en-US" dirty="0"/>
              <a:t>系统自带的</a:t>
            </a:r>
            <a:r>
              <a:rPr lang="zh-CN" altLang="en-US" dirty="0" smtClean="0"/>
              <a:t>格式，为</a:t>
            </a:r>
            <a:r>
              <a:rPr lang="zh-CN" altLang="en-US" dirty="0"/>
              <a:t>黑白位图格式</a:t>
            </a:r>
          </a:p>
          <a:p>
            <a:r>
              <a:rPr lang="en-US" altLang="zh-CN" dirty="0" smtClean="0"/>
              <a:t>TIFF</a:t>
            </a:r>
            <a:endParaRPr lang="en-US" altLang="zh-CN" dirty="0"/>
          </a:p>
          <a:p>
            <a:pPr lvl="1"/>
            <a:r>
              <a:rPr lang="zh-CN" altLang="en-US" dirty="0"/>
              <a:t>常见跨平台位图格式</a:t>
            </a:r>
          </a:p>
          <a:p>
            <a:pPr lvl="1"/>
            <a:r>
              <a:rPr lang="zh-CN" altLang="en-US" dirty="0"/>
              <a:t>可以选择不</a:t>
            </a:r>
            <a:r>
              <a:rPr lang="zh-CN" altLang="en-US" dirty="0" smtClean="0"/>
              <a:t>压缩</a:t>
            </a:r>
            <a:r>
              <a:rPr lang="zh-CN" altLang="en-US" dirty="0"/>
              <a:t>，</a:t>
            </a:r>
            <a:r>
              <a:rPr lang="zh-CN" altLang="en-US" dirty="0" smtClean="0"/>
              <a:t>文件</a:t>
            </a:r>
            <a:r>
              <a:rPr lang="zh-CN" altLang="en-US" dirty="0"/>
              <a:t>非常大</a:t>
            </a:r>
          </a:p>
        </p:txBody>
      </p:sp>
    </p:spTree>
    <p:extLst>
      <p:ext uri="{BB962C8B-B14F-4D97-AF65-F5344CB8AC3E}">
        <p14:creationId xmlns:p14="http://schemas.microsoft.com/office/powerpoint/2010/main" val="33945476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Rectangle 2"/>
          <p:cNvSpPr>
            <a:spLocks noGrp="1" noChangeArrowheads="1"/>
          </p:cNvSpPr>
          <p:nvPr>
            <p:ph type="title"/>
          </p:nvPr>
        </p:nvSpPr>
        <p:spPr/>
        <p:txBody>
          <a:bodyPr/>
          <a:lstStyle/>
          <a:p>
            <a:r>
              <a:rPr lang="zh-CN" altLang="en-US" dirty="0"/>
              <a:t>常见矢量图形格式</a:t>
            </a:r>
          </a:p>
        </p:txBody>
      </p:sp>
      <p:sp>
        <p:nvSpPr>
          <p:cNvPr id="1215491" name="Rectangle 3" descr="Rectangle: Click to edit Master text styles&#10;Second level&#10;Third level&#10;Fourth level&#10;Fifth level"/>
          <p:cNvSpPr>
            <a:spLocks noGrp="1" noChangeArrowheads="1"/>
          </p:cNvSpPr>
          <p:nvPr>
            <p:ph idx="1"/>
          </p:nvPr>
        </p:nvSpPr>
        <p:spPr/>
        <p:txBody>
          <a:bodyPr/>
          <a:lstStyle/>
          <a:p>
            <a:r>
              <a:rPr lang="en-US" altLang="zh-CN" dirty="0" smtClean="0"/>
              <a:t>PS</a:t>
            </a:r>
            <a:endParaRPr lang="en-US" altLang="zh-CN" dirty="0"/>
          </a:p>
          <a:p>
            <a:pPr lvl="1"/>
            <a:r>
              <a:rPr lang="en-US" altLang="zh-CN" dirty="0"/>
              <a:t>PostScript</a:t>
            </a:r>
            <a:r>
              <a:rPr lang="zh-CN" altLang="en-US" dirty="0" smtClean="0"/>
              <a:t>格式</a:t>
            </a:r>
            <a:r>
              <a:rPr lang="zh-CN" altLang="en-US" dirty="0"/>
              <a:t>，</a:t>
            </a:r>
            <a:r>
              <a:rPr lang="zh-CN" altLang="en-US" dirty="0" smtClean="0"/>
              <a:t>可以</a:t>
            </a:r>
            <a:r>
              <a:rPr lang="zh-CN" altLang="en-US" dirty="0"/>
              <a:t>用</a:t>
            </a:r>
            <a:r>
              <a:rPr lang="en-US" altLang="zh-CN" dirty="0" err="1"/>
              <a:t>HandFree</a:t>
            </a:r>
            <a:r>
              <a:rPr lang="zh-CN" altLang="en-US" dirty="0"/>
              <a:t>创建</a:t>
            </a:r>
          </a:p>
          <a:p>
            <a:r>
              <a:rPr lang="en-US" altLang="zh-CN" dirty="0" smtClean="0"/>
              <a:t>SVG</a:t>
            </a:r>
            <a:endParaRPr lang="en-US" altLang="zh-CN" dirty="0"/>
          </a:p>
          <a:p>
            <a:pPr lvl="1"/>
            <a:r>
              <a:rPr lang="zh-CN" altLang="en-US" dirty="0"/>
              <a:t>可伸缩的矢量</a:t>
            </a:r>
            <a:r>
              <a:rPr lang="zh-CN" altLang="en-US" dirty="0" smtClean="0"/>
              <a:t>图形</a:t>
            </a:r>
            <a:r>
              <a:rPr lang="zh-CN" altLang="en-US" dirty="0"/>
              <a:t>（</a:t>
            </a:r>
            <a:r>
              <a:rPr lang="en-US" altLang="zh-CN" dirty="0" smtClean="0"/>
              <a:t>Scalable </a:t>
            </a:r>
            <a:r>
              <a:rPr lang="en-US" altLang="zh-CN" dirty="0"/>
              <a:t>Vector </a:t>
            </a:r>
            <a:r>
              <a:rPr lang="en-US" altLang="zh-CN" dirty="0" smtClean="0"/>
              <a:t>Graphics</a:t>
            </a:r>
            <a:r>
              <a:rPr lang="zh-CN" altLang="en-US" dirty="0" smtClean="0"/>
              <a:t>）的缩写</a:t>
            </a:r>
            <a:r>
              <a:rPr lang="zh-CN" altLang="en-US" dirty="0"/>
              <a:t>，</a:t>
            </a:r>
            <a:r>
              <a:rPr lang="en-US" altLang="zh-CN" dirty="0" smtClean="0"/>
              <a:t>W3C</a:t>
            </a:r>
            <a:r>
              <a:rPr lang="zh-CN" altLang="en-US" dirty="0"/>
              <a:t>推荐</a:t>
            </a:r>
            <a:r>
              <a:rPr lang="zh-CN" altLang="en-US" dirty="0" smtClean="0"/>
              <a:t>格式，使用</a:t>
            </a:r>
            <a:r>
              <a:rPr lang="en-US" altLang="zh-CN" dirty="0"/>
              <a:t>XML</a:t>
            </a:r>
          </a:p>
          <a:p>
            <a:pPr lvl="1"/>
            <a:r>
              <a:rPr lang="zh-CN" altLang="en-US" dirty="0"/>
              <a:t>支持矢量</a:t>
            </a:r>
            <a:r>
              <a:rPr lang="zh-CN" altLang="en-US" dirty="0" smtClean="0"/>
              <a:t>形状</a:t>
            </a:r>
            <a:r>
              <a:rPr lang="zh-CN" altLang="en-US" dirty="0"/>
              <a:t>、</a:t>
            </a:r>
            <a:r>
              <a:rPr lang="zh-CN" altLang="en-US" dirty="0" smtClean="0"/>
              <a:t>位图</a:t>
            </a:r>
            <a:r>
              <a:rPr lang="zh-CN" altLang="en-US" dirty="0"/>
              <a:t>和文本</a:t>
            </a:r>
          </a:p>
          <a:p>
            <a:pPr lvl="1"/>
            <a:r>
              <a:rPr lang="zh-CN" altLang="en-US" dirty="0"/>
              <a:t>支持</a:t>
            </a:r>
            <a:r>
              <a:rPr lang="en-US" altLang="zh-CN" dirty="0"/>
              <a:t>alpha</a:t>
            </a:r>
            <a:r>
              <a:rPr lang="zh-CN" altLang="en-US" dirty="0" smtClean="0"/>
              <a:t>通道、滤</a:t>
            </a:r>
            <a:r>
              <a:rPr lang="zh-CN" altLang="en-US" dirty="0"/>
              <a:t>镜效果和</a:t>
            </a:r>
            <a:r>
              <a:rPr lang="zh-CN" altLang="en-US" dirty="0" smtClean="0"/>
              <a:t>动画</a:t>
            </a:r>
            <a:endParaRPr lang="en-US" altLang="zh-CN" dirty="0" smtClean="0"/>
          </a:p>
          <a:p>
            <a:pPr lvl="1"/>
            <a:r>
              <a:rPr lang="zh-CN" altLang="en-US" dirty="0" smtClean="0"/>
              <a:t>可以用</a:t>
            </a:r>
            <a:r>
              <a:rPr lang="en-US" altLang="zh-CN" dirty="0" err="1" smtClean="0"/>
              <a:t>img</a:t>
            </a:r>
            <a:r>
              <a:rPr lang="zh-CN" altLang="en-US" dirty="0"/>
              <a:t>、</a:t>
            </a:r>
            <a:r>
              <a:rPr lang="en-US" altLang="zh-CN" dirty="0" smtClean="0"/>
              <a:t>object</a:t>
            </a:r>
            <a:r>
              <a:rPr lang="zh-CN" altLang="en-US" dirty="0" smtClean="0"/>
              <a:t>或</a:t>
            </a:r>
            <a:r>
              <a:rPr lang="en-US" altLang="zh-CN" dirty="0" smtClean="0"/>
              <a:t>embed</a:t>
            </a:r>
            <a:r>
              <a:rPr lang="zh-CN" altLang="en-US" dirty="0" smtClean="0"/>
              <a:t>引入，也支持在页面直接嵌入（对程序员较为友好）</a:t>
            </a:r>
            <a:endParaRPr lang="en-US" altLang="zh-CN" dirty="0" smtClean="0"/>
          </a:p>
          <a:p>
            <a:pPr lvl="1"/>
            <a:r>
              <a:rPr lang="zh-CN" altLang="en-US" dirty="0" smtClean="0"/>
              <a:t>可以用</a:t>
            </a:r>
            <a:r>
              <a:rPr lang="en-US" altLang="zh-CN" dirty="0" smtClean="0"/>
              <a:t>CSS</a:t>
            </a:r>
            <a:r>
              <a:rPr lang="zh-CN" altLang="en-US" dirty="0" smtClean="0"/>
              <a:t>样式化，用脚本通过</a:t>
            </a:r>
            <a:r>
              <a:rPr lang="en-US" altLang="zh-CN" dirty="0" smtClean="0"/>
              <a:t>DOM</a:t>
            </a:r>
            <a:r>
              <a:rPr lang="zh-CN" altLang="en-US" dirty="0" smtClean="0"/>
              <a:t>操作</a:t>
            </a:r>
            <a:endParaRPr lang="en-US" altLang="zh-CN" dirty="0" smtClean="0"/>
          </a:p>
          <a:p>
            <a:pPr lvl="1"/>
            <a:r>
              <a:rPr lang="en-US" altLang="zh-CN" dirty="0" smtClean="0">
                <a:hlinkClick r:id="rId2" action="ppaction://hlinkfile"/>
              </a:rPr>
              <a:t>example</a:t>
            </a:r>
            <a:r>
              <a:rPr lang="en-US" altLang="zh-CN" dirty="0" smtClean="0"/>
              <a:t>  </a:t>
            </a:r>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4673714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常见矢量图形格式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434451"/>
            <a:ext cx="7772400" cy="3055899"/>
          </a:xfrm>
        </p:spPr>
      </p:pic>
    </p:spTree>
    <p:extLst>
      <p:ext uri="{BB962C8B-B14F-4D97-AF65-F5344CB8AC3E}">
        <p14:creationId xmlns:p14="http://schemas.microsoft.com/office/powerpoint/2010/main" val="3536662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常见矢量图形格式</a:t>
            </a:r>
          </a:p>
        </p:txBody>
      </p:sp>
      <p:pic>
        <p:nvPicPr>
          <p:cNvPr id="6" name="内容占位符 5"/>
          <p:cNvPicPr>
            <a:picLocks noGrp="1" noChangeAspect="1"/>
          </p:cNvPicPr>
          <p:nvPr>
            <p:ph sz="half" idx="1"/>
          </p:nvPr>
        </p:nvPicPr>
        <p:blipFill>
          <a:blip r:embed="rId2"/>
          <a:stretch>
            <a:fillRect/>
          </a:stretch>
        </p:blipFill>
        <p:spPr>
          <a:xfrm>
            <a:off x="1117600" y="2441159"/>
            <a:ext cx="5080000" cy="304248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437636"/>
            <a:ext cx="5080000" cy="965680"/>
          </a:xfrm>
          <a:prstGeom prst="rect">
            <a:avLst/>
          </a:prstGeom>
        </p:spPr>
      </p:pic>
      <p:pic>
        <p:nvPicPr>
          <p:cNvPr id="8" name="内容占位符 4"/>
          <p:cNvPicPr>
            <a:picLocks noChangeAspect="1"/>
          </p:cNvPicPr>
          <p:nvPr/>
        </p:nvPicPr>
        <p:blipFill>
          <a:blip r:embed="rId4"/>
          <a:stretch>
            <a:fillRect/>
          </a:stretch>
        </p:blipFill>
        <p:spPr bwMode="auto">
          <a:xfrm>
            <a:off x="6400800" y="4134596"/>
            <a:ext cx="5080000" cy="134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167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lstStyle/>
          <a:p>
            <a:r>
              <a:rPr lang="zh-CN" altLang="en-US"/>
              <a:t>使用图像的准则</a:t>
            </a:r>
          </a:p>
        </p:txBody>
      </p:sp>
      <p:sp>
        <p:nvSpPr>
          <p:cNvPr id="1222659" name="Rectangle 3" descr="Rectangle: Click to edit Master text styles&#10;Second level&#10;Third level&#10;Fourth level&#10;Fifth level"/>
          <p:cNvSpPr>
            <a:spLocks noGrp="1" noChangeArrowheads="1"/>
          </p:cNvSpPr>
          <p:nvPr>
            <p:ph type="body" idx="1"/>
          </p:nvPr>
        </p:nvSpPr>
        <p:spPr>
          <a:ln/>
        </p:spPr>
        <p:txBody>
          <a:bodyPr/>
          <a:lstStyle/>
          <a:p>
            <a:r>
              <a:rPr lang="zh-CN" altLang="en-US" dirty="0">
                <a:solidFill>
                  <a:srgbClr val="EA2042"/>
                </a:solidFill>
              </a:rPr>
              <a:t>在</a:t>
            </a:r>
            <a:r>
              <a:rPr lang="zh-CN" altLang="en-US" dirty="0" smtClean="0">
                <a:solidFill>
                  <a:srgbClr val="EA2042"/>
                </a:solidFill>
              </a:rPr>
              <a:t>不</a:t>
            </a:r>
            <a:r>
              <a:rPr lang="zh-CN" altLang="en-US" dirty="0">
                <a:solidFill>
                  <a:srgbClr val="EA2042"/>
                </a:solidFill>
              </a:rPr>
              <a:t>影响</a:t>
            </a:r>
            <a:r>
              <a:rPr lang="zh-CN" altLang="en-US" dirty="0" smtClean="0">
                <a:solidFill>
                  <a:srgbClr val="EA2042"/>
                </a:solidFill>
              </a:rPr>
              <a:t>表现</a:t>
            </a:r>
            <a:r>
              <a:rPr lang="zh-CN" altLang="en-US" dirty="0">
                <a:solidFill>
                  <a:srgbClr val="EA2042"/>
                </a:solidFill>
              </a:rPr>
              <a:t>效果的前提下尽可能减小图像</a:t>
            </a:r>
            <a:r>
              <a:rPr lang="zh-CN" altLang="en-US" dirty="0" smtClean="0">
                <a:solidFill>
                  <a:srgbClr val="EA2042"/>
                </a:solidFill>
              </a:rPr>
              <a:t>尺寸</a:t>
            </a:r>
            <a:r>
              <a:rPr lang="zh-CN" altLang="en-US" dirty="0">
                <a:solidFill>
                  <a:srgbClr val="EA2042"/>
                </a:solidFill>
              </a:rPr>
              <a:t>，</a:t>
            </a:r>
            <a:r>
              <a:rPr lang="zh-CN" altLang="en-US" dirty="0" smtClean="0">
                <a:solidFill>
                  <a:srgbClr val="EA2042"/>
                </a:solidFill>
              </a:rPr>
              <a:t>加快</a:t>
            </a:r>
            <a:r>
              <a:rPr lang="zh-CN" altLang="en-US" dirty="0">
                <a:solidFill>
                  <a:srgbClr val="EA2042"/>
                </a:solidFill>
              </a:rPr>
              <a:t>网页下载速度</a:t>
            </a:r>
          </a:p>
          <a:p>
            <a:r>
              <a:rPr lang="zh-CN" altLang="en-US" dirty="0"/>
              <a:t>始终提供图像大小尺寸</a:t>
            </a:r>
          </a:p>
          <a:p>
            <a:r>
              <a:rPr lang="zh-CN" altLang="en-US" dirty="0"/>
              <a:t>始终提供替换</a:t>
            </a:r>
            <a:r>
              <a:rPr lang="zh-CN" altLang="en-US" dirty="0" smtClean="0"/>
              <a:t>文本，让</a:t>
            </a:r>
            <a:r>
              <a:rPr lang="zh-CN" altLang="en-US" dirty="0"/>
              <a:t>替换文本尽可能提供更多信息</a:t>
            </a:r>
          </a:p>
          <a:p>
            <a:r>
              <a:rPr lang="zh-CN" altLang="en-US" dirty="0"/>
              <a:t>对于大</a:t>
            </a:r>
            <a:r>
              <a:rPr lang="zh-CN" altLang="en-US" dirty="0" smtClean="0"/>
              <a:t>图像</a:t>
            </a:r>
            <a:r>
              <a:rPr lang="zh-CN" altLang="en-US" dirty="0"/>
              <a:t>，</a:t>
            </a:r>
            <a:r>
              <a:rPr lang="zh-CN" altLang="en-US" dirty="0" smtClean="0"/>
              <a:t>考虑</a:t>
            </a:r>
            <a:r>
              <a:rPr lang="zh-CN" altLang="en-US" dirty="0"/>
              <a:t>使用外联图像或使用缩略</a:t>
            </a:r>
            <a:r>
              <a:rPr lang="zh-CN" altLang="en-US" dirty="0" smtClean="0"/>
              <a:t>图</a:t>
            </a:r>
            <a:r>
              <a:rPr lang="zh-CN" altLang="en-US" dirty="0"/>
              <a:t>，</a:t>
            </a:r>
            <a:r>
              <a:rPr lang="zh-CN" altLang="en-US" dirty="0" smtClean="0"/>
              <a:t>并</a:t>
            </a:r>
            <a:r>
              <a:rPr lang="zh-CN" altLang="en-US" dirty="0"/>
              <a:t>提供参考下载所需时间</a:t>
            </a:r>
          </a:p>
        </p:txBody>
      </p:sp>
    </p:spTree>
    <p:extLst>
      <p:ext uri="{BB962C8B-B14F-4D97-AF65-F5344CB8AC3E}">
        <p14:creationId xmlns:p14="http://schemas.microsoft.com/office/powerpoint/2010/main" val="677319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Rectangle 2"/>
          <p:cNvSpPr>
            <a:spLocks noGrp="1" noChangeArrowheads="1"/>
          </p:cNvSpPr>
          <p:nvPr>
            <p:ph type="title"/>
          </p:nvPr>
        </p:nvSpPr>
        <p:spPr/>
        <p:txBody>
          <a:bodyPr/>
          <a:lstStyle/>
          <a:p>
            <a:r>
              <a:rPr lang="zh-CN" altLang="en-US"/>
              <a:t>图像使用优化建议</a:t>
            </a:r>
          </a:p>
        </p:txBody>
      </p:sp>
      <p:sp>
        <p:nvSpPr>
          <p:cNvPr id="122470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去掉不必要的</a:t>
            </a:r>
            <a:r>
              <a:rPr lang="zh-CN" altLang="en-US" dirty="0" smtClean="0"/>
              <a:t>图像</a:t>
            </a:r>
            <a:r>
              <a:rPr lang="zh-CN" altLang="en-US" dirty="0"/>
              <a:t>，</a:t>
            </a:r>
            <a:r>
              <a:rPr lang="zh-CN" altLang="en-US" dirty="0" smtClean="0"/>
              <a:t>用</a:t>
            </a:r>
            <a:r>
              <a:rPr lang="zh-CN" altLang="en-US" dirty="0"/>
              <a:t>文字代替</a:t>
            </a:r>
          </a:p>
          <a:p>
            <a:r>
              <a:rPr lang="zh-CN" altLang="en-US" dirty="0"/>
              <a:t>站点内不同图像总数保持在最低限度</a:t>
            </a:r>
          </a:p>
          <a:p>
            <a:r>
              <a:rPr lang="zh-CN" altLang="en-US" dirty="0"/>
              <a:t>使用正确的图像格式</a:t>
            </a:r>
          </a:p>
          <a:p>
            <a:r>
              <a:rPr lang="zh-CN" altLang="en-US" dirty="0"/>
              <a:t>始终使用</a:t>
            </a:r>
            <a:r>
              <a:rPr lang="en-US" altLang="zh-CN" dirty="0"/>
              <a:t>width</a:t>
            </a:r>
            <a:r>
              <a:rPr lang="zh-CN" altLang="en-US" dirty="0"/>
              <a:t>和</a:t>
            </a:r>
            <a:r>
              <a:rPr lang="en-US" altLang="zh-CN" dirty="0"/>
              <a:t>height</a:t>
            </a:r>
            <a:r>
              <a:rPr lang="zh-CN" altLang="en-US" dirty="0"/>
              <a:t>属性</a:t>
            </a:r>
          </a:p>
          <a:p>
            <a:r>
              <a:rPr lang="zh-CN" altLang="en-US" dirty="0"/>
              <a:t>使用交错式</a:t>
            </a:r>
            <a:r>
              <a:rPr lang="en-US" altLang="zh-CN" dirty="0"/>
              <a:t>GIF</a:t>
            </a:r>
            <a:r>
              <a:rPr lang="zh-CN" altLang="en-US" dirty="0"/>
              <a:t>和渐进式</a:t>
            </a:r>
            <a:r>
              <a:rPr lang="en-US" altLang="zh-CN" dirty="0"/>
              <a:t>JPEG</a:t>
            </a:r>
          </a:p>
          <a:p>
            <a:r>
              <a:rPr lang="zh-CN" altLang="en-US" dirty="0"/>
              <a:t>在不影响效果前提下提高图像压缩比</a:t>
            </a:r>
          </a:p>
          <a:p>
            <a:pPr lvl="1"/>
            <a:r>
              <a:rPr lang="en-US" altLang="zh-CN" dirty="0"/>
              <a:t>GIF</a:t>
            </a:r>
            <a:r>
              <a:rPr lang="zh-CN" altLang="en-US" dirty="0"/>
              <a:t>文件应尽量使用单色和大块纯色</a:t>
            </a:r>
            <a:r>
              <a:rPr lang="zh-CN" altLang="en-US" dirty="0" smtClean="0"/>
              <a:t>调</a:t>
            </a:r>
            <a:r>
              <a:rPr lang="zh-CN" altLang="en-US" dirty="0"/>
              <a:t>；</a:t>
            </a:r>
            <a:r>
              <a:rPr lang="zh-CN" altLang="en-US" dirty="0" smtClean="0"/>
              <a:t>连续</a:t>
            </a:r>
            <a:r>
              <a:rPr lang="zh-CN" altLang="en-US" dirty="0"/>
              <a:t>色调应该从顶部向底部延伸</a:t>
            </a:r>
          </a:p>
        </p:txBody>
      </p:sp>
    </p:spTree>
    <p:extLst>
      <p:ext uri="{BB962C8B-B14F-4D97-AF65-F5344CB8AC3E}">
        <p14:creationId xmlns:p14="http://schemas.microsoft.com/office/powerpoint/2010/main" val="25481202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4" name="Rectangle 2"/>
          <p:cNvSpPr>
            <a:spLocks noGrp="1" noChangeArrowheads="1"/>
          </p:cNvSpPr>
          <p:nvPr>
            <p:ph type="title"/>
          </p:nvPr>
        </p:nvSpPr>
        <p:spPr/>
        <p:txBody>
          <a:bodyPr/>
          <a:lstStyle/>
          <a:p>
            <a:r>
              <a:rPr lang="zh-CN" altLang="en-US"/>
              <a:t>图像使用优化建议</a:t>
            </a:r>
          </a:p>
        </p:txBody>
      </p:sp>
      <p:sp>
        <p:nvSpPr>
          <p:cNvPr id="122675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通过各种方法减小文件尺寸</a:t>
            </a:r>
          </a:p>
          <a:p>
            <a:pPr lvl="1"/>
            <a:r>
              <a:rPr lang="zh-CN" altLang="en-US" dirty="0"/>
              <a:t>减小图像面积</a:t>
            </a:r>
          </a:p>
          <a:p>
            <a:pPr lvl="1"/>
            <a:r>
              <a:rPr lang="zh-CN" altLang="en-US" dirty="0"/>
              <a:t>采用一定颜色管理策略</a:t>
            </a:r>
          </a:p>
          <a:p>
            <a:pPr lvl="2"/>
            <a:r>
              <a:rPr lang="zh-CN" altLang="en-US" dirty="0"/>
              <a:t>使用安全调色板</a:t>
            </a:r>
          </a:p>
          <a:p>
            <a:pPr lvl="2"/>
            <a:r>
              <a:rPr lang="zh-CN" altLang="en-US" dirty="0"/>
              <a:t>防止“抖动”</a:t>
            </a:r>
          </a:p>
          <a:p>
            <a:pPr lvl="2"/>
            <a:r>
              <a:rPr lang="zh-CN" altLang="en-US" dirty="0"/>
              <a:t>减少颜色</a:t>
            </a:r>
            <a:r>
              <a:rPr lang="zh-CN" altLang="en-US" dirty="0" smtClean="0"/>
              <a:t>数</a:t>
            </a:r>
            <a:r>
              <a:rPr lang="zh-CN" altLang="en-US" dirty="0"/>
              <a:t>，</a:t>
            </a:r>
            <a:r>
              <a:rPr lang="zh-CN" altLang="en-US" dirty="0" smtClean="0"/>
              <a:t>减少</a:t>
            </a:r>
            <a:r>
              <a:rPr lang="zh-CN" altLang="en-US" dirty="0"/>
              <a:t>位深</a:t>
            </a:r>
          </a:p>
          <a:p>
            <a:pPr lvl="2"/>
            <a:r>
              <a:rPr lang="zh-CN" altLang="en-US" dirty="0"/>
              <a:t>使用合适调色板</a:t>
            </a:r>
          </a:p>
          <a:p>
            <a:pPr lvl="1"/>
            <a:r>
              <a:rPr lang="zh-CN" altLang="en-US" dirty="0"/>
              <a:t>去掉反锯齿</a:t>
            </a:r>
          </a:p>
          <a:p>
            <a:pPr lvl="1"/>
            <a:r>
              <a:rPr lang="zh-CN" altLang="en-US" dirty="0"/>
              <a:t>加大压缩比</a:t>
            </a:r>
          </a:p>
        </p:txBody>
      </p:sp>
    </p:spTree>
    <p:extLst>
      <p:ext uri="{BB962C8B-B14F-4D97-AF65-F5344CB8AC3E}">
        <p14:creationId xmlns:p14="http://schemas.microsoft.com/office/powerpoint/2010/main" val="151341795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8" name="Rectangle 2"/>
          <p:cNvSpPr>
            <a:spLocks noGrp="1" noChangeArrowheads="1"/>
          </p:cNvSpPr>
          <p:nvPr>
            <p:ph type="title"/>
          </p:nvPr>
        </p:nvSpPr>
        <p:spPr/>
        <p:txBody>
          <a:bodyPr/>
          <a:lstStyle/>
          <a:p>
            <a:r>
              <a:rPr lang="zh-CN" altLang="en-US"/>
              <a:t>图像使用的其他一些问题</a:t>
            </a:r>
          </a:p>
        </p:txBody>
      </p:sp>
      <p:sp>
        <p:nvSpPr>
          <p:cNvPr id="122777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图像的检索</a:t>
            </a:r>
          </a:p>
          <a:p>
            <a:endParaRPr lang="en-US" altLang="zh-CN" dirty="0" smtClean="0"/>
          </a:p>
          <a:p>
            <a:r>
              <a:rPr lang="zh-CN" altLang="en-US" dirty="0" smtClean="0"/>
              <a:t>图像</a:t>
            </a:r>
            <a:r>
              <a:rPr lang="zh-CN" altLang="en-US" dirty="0"/>
              <a:t>的国际化</a:t>
            </a:r>
          </a:p>
          <a:p>
            <a:endParaRPr lang="en-US" altLang="zh-CN" dirty="0" smtClean="0"/>
          </a:p>
          <a:p>
            <a:r>
              <a:rPr lang="zh-CN" altLang="en-US" dirty="0" smtClean="0"/>
              <a:t>图像</a:t>
            </a:r>
            <a:r>
              <a:rPr lang="zh-CN" altLang="en-US" dirty="0"/>
              <a:t>的版权</a:t>
            </a:r>
          </a:p>
          <a:p>
            <a:endParaRPr lang="en-US" altLang="zh-CN" dirty="0" smtClean="0"/>
          </a:p>
          <a:p>
            <a:r>
              <a:rPr lang="zh-CN" altLang="en-US" dirty="0" smtClean="0"/>
              <a:t>黄色</a:t>
            </a:r>
            <a:r>
              <a:rPr lang="zh-CN" altLang="en-US" dirty="0"/>
              <a:t>图像</a:t>
            </a:r>
          </a:p>
        </p:txBody>
      </p:sp>
    </p:spTree>
    <p:extLst>
      <p:ext uri="{BB962C8B-B14F-4D97-AF65-F5344CB8AC3E}">
        <p14:creationId xmlns:p14="http://schemas.microsoft.com/office/powerpoint/2010/main" val="18637072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4" name="Rectangle 2"/>
          <p:cNvSpPr>
            <a:spLocks noGrp="1" noChangeArrowheads="1"/>
          </p:cNvSpPr>
          <p:nvPr>
            <p:ph type="title"/>
          </p:nvPr>
        </p:nvSpPr>
        <p:spPr/>
        <p:txBody>
          <a:bodyPr/>
          <a:lstStyle/>
          <a:p>
            <a:r>
              <a:rPr lang="zh-CN" altLang="en-US"/>
              <a:t>图像映射</a:t>
            </a:r>
          </a:p>
        </p:txBody>
      </p:sp>
      <p:sp>
        <p:nvSpPr>
          <p:cNvPr id="12318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根据鼠标在图像上点击区域的不同而导航至不同页面</a:t>
            </a:r>
          </a:p>
          <a:p>
            <a:r>
              <a:rPr lang="zh-CN" altLang="en-US" dirty="0"/>
              <a:t>可以分为服务器端映射和客户端</a:t>
            </a:r>
            <a:r>
              <a:rPr lang="zh-CN" altLang="en-US" dirty="0" smtClean="0"/>
              <a:t>映射</a:t>
            </a:r>
            <a:endParaRPr lang="en-US" altLang="zh-CN" dirty="0"/>
          </a:p>
          <a:p>
            <a:r>
              <a:rPr lang="zh-CN" altLang="en-US" dirty="0"/>
              <a:t>这些可点击区域称为</a:t>
            </a:r>
            <a:r>
              <a:rPr lang="zh-CN" altLang="en-US" dirty="0" smtClean="0"/>
              <a:t>“热点区域”</a:t>
            </a:r>
            <a:r>
              <a:rPr lang="zh-CN" altLang="en-US" dirty="0"/>
              <a:t>，</a:t>
            </a:r>
            <a:r>
              <a:rPr lang="zh-CN" altLang="en-US" dirty="0" smtClean="0"/>
              <a:t>区域</a:t>
            </a:r>
            <a:r>
              <a:rPr lang="zh-CN" altLang="en-US" dirty="0"/>
              <a:t>按形状可以分为</a:t>
            </a:r>
            <a:r>
              <a:rPr lang="zh-CN" altLang="en-US" dirty="0" smtClean="0"/>
              <a:t>圆、矩形</a:t>
            </a:r>
            <a:r>
              <a:rPr lang="zh-CN" altLang="en-US" dirty="0"/>
              <a:t>、</a:t>
            </a:r>
            <a:r>
              <a:rPr lang="zh-CN" altLang="en-US" dirty="0" smtClean="0"/>
              <a:t>多边形</a:t>
            </a:r>
            <a:r>
              <a:rPr lang="zh-CN" altLang="en-US" dirty="0"/>
              <a:t>三</a:t>
            </a:r>
            <a:r>
              <a:rPr lang="zh-CN" altLang="en-US" dirty="0" smtClean="0"/>
              <a:t>种</a:t>
            </a:r>
            <a:endParaRPr lang="en-US" altLang="zh-CN" dirty="0"/>
          </a:p>
          <a:p>
            <a:endParaRPr lang="en-US" altLang="zh-CN" dirty="0"/>
          </a:p>
        </p:txBody>
      </p:sp>
    </p:spTree>
    <p:extLst>
      <p:ext uri="{BB962C8B-B14F-4D97-AF65-F5344CB8AC3E}">
        <p14:creationId xmlns:p14="http://schemas.microsoft.com/office/powerpoint/2010/main" val="1774792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Rectangle 2"/>
          <p:cNvSpPr>
            <a:spLocks noGrp="1" noChangeArrowheads="1"/>
          </p:cNvSpPr>
          <p:nvPr>
            <p:ph type="title"/>
          </p:nvPr>
        </p:nvSpPr>
        <p:spPr/>
        <p:txBody>
          <a:bodyPr/>
          <a:lstStyle/>
          <a:p>
            <a:r>
              <a:rPr lang="zh-CN" altLang="en-US"/>
              <a:t>坐标与形状表示</a:t>
            </a:r>
          </a:p>
        </p:txBody>
      </p:sp>
      <p:sp>
        <p:nvSpPr>
          <p:cNvPr id="123289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a:t>
            </a:r>
            <a:r>
              <a:rPr lang="zh-CN" altLang="en-US" dirty="0"/>
              <a:t>中的坐标系</a:t>
            </a:r>
          </a:p>
          <a:p>
            <a:r>
              <a:rPr lang="zh-CN" altLang="en-US" dirty="0"/>
              <a:t>热点区域形状的表示</a:t>
            </a:r>
            <a:r>
              <a:rPr lang="zh-CN" altLang="en-US" dirty="0" smtClean="0"/>
              <a:t>方法</a:t>
            </a:r>
            <a:endParaRPr lang="en-US" altLang="zh-CN" dirty="0"/>
          </a:p>
          <a:p>
            <a:pPr lvl="1"/>
            <a:r>
              <a:rPr lang="zh-CN" altLang="en-US" dirty="0" smtClean="0"/>
              <a:t>圆形</a:t>
            </a:r>
            <a:r>
              <a:rPr lang="zh-CN" altLang="en-US" dirty="0"/>
              <a:t>：</a:t>
            </a:r>
            <a:r>
              <a:rPr lang="zh-CN" altLang="en-US" dirty="0" smtClean="0"/>
              <a:t>圆心</a:t>
            </a:r>
            <a:r>
              <a:rPr lang="zh-CN" altLang="en-US" dirty="0"/>
              <a:t>坐标</a:t>
            </a:r>
            <a:r>
              <a:rPr lang="en-US" altLang="zh-CN" dirty="0"/>
              <a:t>(</a:t>
            </a:r>
            <a:r>
              <a:rPr lang="en-US" altLang="zh-CN" dirty="0" err="1"/>
              <a:t>x,y</a:t>
            </a:r>
            <a:r>
              <a:rPr lang="en-US" altLang="zh-CN" dirty="0"/>
              <a:t>)</a:t>
            </a:r>
            <a:r>
              <a:rPr lang="zh-CN" altLang="en-US" dirty="0"/>
              <a:t>加上半径</a:t>
            </a:r>
            <a:r>
              <a:rPr lang="en-US" altLang="zh-CN" dirty="0" smtClean="0"/>
              <a:t>r</a:t>
            </a:r>
            <a:r>
              <a:rPr lang="zh-CN" altLang="en-US" dirty="0" smtClean="0"/>
              <a:t>，表示</a:t>
            </a:r>
            <a:r>
              <a:rPr lang="zh-CN" altLang="en-US" dirty="0"/>
              <a:t>为</a:t>
            </a:r>
            <a:r>
              <a:rPr lang="en-US" altLang="zh-CN" dirty="0"/>
              <a:t>(</a:t>
            </a:r>
            <a:r>
              <a:rPr lang="en-US" altLang="zh-CN" dirty="0" err="1"/>
              <a:t>x,y,r</a:t>
            </a:r>
            <a:r>
              <a:rPr lang="en-US" altLang="zh-CN" dirty="0"/>
              <a:t>)</a:t>
            </a:r>
          </a:p>
          <a:p>
            <a:pPr lvl="1"/>
            <a:r>
              <a:rPr lang="zh-CN" altLang="en-US" dirty="0" smtClean="0"/>
              <a:t>矩形：左上角坐标</a:t>
            </a:r>
            <a:r>
              <a:rPr lang="en-US" altLang="zh-CN" dirty="0"/>
              <a:t>(x1,y1)</a:t>
            </a:r>
            <a:r>
              <a:rPr lang="zh-CN" altLang="en-US" dirty="0"/>
              <a:t>加上右</a:t>
            </a:r>
            <a:r>
              <a:rPr lang="zh-CN" altLang="en-US" dirty="0" smtClean="0"/>
              <a:t>下角坐标</a:t>
            </a:r>
            <a:r>
              <a:rPr lang="en-US" altLang="zh-CN" dirty="0"/>
              <a:t>(x2,y2</a:t>
            </a:r>
            <a:r>
              <a:rPr lang="en-US" altLang="zh-CN" dirty="0" smtClean="0"/>
              <a:t>)</a:t>
            </a:r>
            <a:r>
              <a:rPr lang="zh-CN" altLang="en-US" dirty="0" smtClean="0"/>
              <a:t>，表示</a:t>
            </a:r>
            <a:r>
              <a:rPr lang="zh-CN" altLang="en-US" dirty="0"/>
              <a:t>为</a:t>
            </a:r>
            <a:r>
              <a:rPr lang="en-US" altLang="zh-CN" dirty="0"/>
              <a:t>(x1,y1,x2,y2)</a:t>
            </a:r>
          </a:p>
          <a:p>
            <a:pPr lvl="1"/>
            <a:r>
              <a:rPr lang="zh-CN" altLang="en-US" dirty="0" smtClean="0"/>
              <a:t>多边形</a:t>
            </a:r>
            <a:r>
              <a:rPr lang="zh-CN" altLang="en-US" dirty="0"/>
              <a:t>：</a:t>
            </a:r>
            <a:r>
              <a:rPr lang="zh-CN" altLang="en-US" dirty="0" smtClean="0"/>
              <a:t>各个</a:t>
            </a:r>
            <a:r>
              <a:rPr lang="zh-CN" altLang="en-US" dirty="0"/>
              <a:t>顶点之间的</a:t>
            </a:r>
            <a:r>
              <a:rPr lang="zh-CN" altLang="en-US" dirty="0" smtClean="0"/>
              <a:t>坐标，表示</a:t>
            </a:r>
            <a:r>
              <a:rPr lang="zh-CN" altLang="en-US" dirty="0"/>
              <a:t>时各个坐标之间也用逗号隔开</a:t>
            </a:r>
            <a:r>
              <a:rPr lang="en-US" altLang="zh-CN" dirty="0"/>
              <a:t>(x1,y1,x2,y2…</a:t>
            </a:r>
            <a:r>
              <a:rPr lang="en-US" altLang="zh-CN" dirty="0" err="1"/>
              <a:t>xN,yN</a:t>
            </a:r>
            <a:r>
              <a:rPr lang="en-US" altLang="zh-CN" dirty="0"/>
              <a:t>)</a:t>
            </a:r>
          </a:p>
        </p:txBody>
      </p:sp>
    </p:spTree>
    <p:extLst>
      <p:ext uri="{BB962C8B-B14F-4D97-AF65-F5344CB8AC3E}">
        <p14:creationId xmlns:p14="http://schemas.microsoft.com/office/powerpoint/2010/main" val="3462061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39628</TotalTime>
  <Words>8699</Words>
  <Application>Microsoft Office PowerPoint</Application>
  <PresentationFormat>宽屏</PresentationFormat>
  <Paragraphs>1089</Paragraphs>
  <Slides>201</Slides>
  <Notes>53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201</vt:i4>
      </vt:variant>
    </vt:vector>
  </HeadingPairs>
  <TitlesOfParts>
    <vt:vector size="209" baseType="lpstr">
      <vt:lpstr>华文行楷</vt:lpstr>
      <vt:lpstr>宋体</vt:lpstr>
      <vt:lpstr>Arial</vt:lpstr>
      <vt:lpstr>Symbol</vt:lpstr>
      <vt:lpstr>Tahoma</vt:lpstr>
      <vt:lpstr>Times New Roman</vt:lpstr>
      <vt:lpstr>Wingdings</vt:lpstr>
      <vt:lpstr>Blueprint</vt:lpstr>
      <vt:lpstr>Outstanding Ability of Software Development</vt:lpstr>
      <vt:lpstr>Lecture 8</vt:lpstr>
      <vt:lpstr>知识脉络</vt:lpstr>
      <vt:lpstr>Part I</vt:lpstr>
      <vt:lpstr>多媒体</vt:lpstr>
      <vt:lpstr>Web处理多媒体的方法</vt:lpstr>
      <vt:lpstr>HTML内部属性支持</vt:lpstr>
      <vt:lpstr>HTML内部属性支持</vt:lpstr>
      <vt:lpstr>插件</vt:lpstr>
      <vt:lpstr>插件</vt:lpstr>
      <vt:lpstr>插件</vt:lpstr>
      <vt:lpstr>embed元素</vt:lpstr>
      <vt:lpstr>object元素</vt:lpstr>
      <vt:lpstr>object元素</vt:lpstr>
      <vt:lpstr>外联文件</vt:lpstr>
      <vt:lpstr>多媒体的几个基本概念</vt:lpstr>
      <vt:lpstr>多媒体的几个基本概念</vt:lpstr>
      <vt:lpstr>MIME简介</vt:lpstr>
      <vt:lpstr>MIME简介</vt:lpstr>
      <vt:lpstr>Part II</vt:lpstr>
      <vt:lpstr>光源色和物体色</vt:lpstr>
      <vt:lpstr>三原色</vt:lpstr>
      <vt:lpstr>三原色</vt:lpstr>
      <vt:lpstr>三原色</vt:lpstr>
      <vt:lpstr>色彩三要素——色相</vt:lpstr>
      <vt:lpstr>色彩三要素——亮度</vt:lpstr>
      <vt:lpstr>色彩三要素——饱和度</vt:lpstr>
      <vt:lpstr>色彩三要素</vt:lpstr>
      <vt:lpstr>色彩三要素</vt:lpstr>
      <vt:lpstr>无彩色和有彩色</vt:lpstr>
      <vt:lpstr>色彩的关系</vt:lpstr>
      <vt:lpstr>色彩的关系</vt:lpstr>
      <vt:lpstr>色彩的关系</vt:lpstr>
      <vt:lpstr>色彩的关系</vt:lpstr>
      <vt:lpstr>色彩的混和</vt:lpstr>
      <vt:lpstr>色彩的对比</vt:lpstr>
      <vt:lpstr>色彩的对比</vt:lpstr>
      <vt:lpstr>色彩的对比</vt:lpstr>
      <vt:lpstr>色彩的对比</vt:lpstr>
      <vt:lpstr>色彩的对比</vt:lpstr>
      <vt:lpstr>色彩的对比</vt:lpstr>
      <vt:lpstr>显示环境对色彩的影响</vt:lpstr>
      <vt:lpstr>抖动</vt:lpstr>
      <vt:lpstr>调色板</vt:lpstr>
      <vt:lpstr>网络安全调色板</vt:lpstr>
      <vt:lpstr>网络安全调色板</vt:lpstr>
      <vt:lpstr>Browser-Safe Color Palette</vt:lpstr>
      <vt:lpstr>216-Color Webmaster's Palette</vt:lpstr>
      <vt:lpstr>216-Color Webmaster's Palette</vt:lpstr>
      <vt:lpstr>色相色调体系</vt:lpstr>
      <vt:lpstr>色相环</vt:lpstr>
      <vt:lpstr>色相环</vt:lpstr>
      <vt:lpstr>色调表</vt:lpstr>
      <vt:lpstr>色调表</vt:lpstr>
      <vt:lpstr>色调表</vt:lpstr>
      <vt:lpstr>色调表</vt:lpstr>
      <vt:lpstr>I.R.I Web Sense Palette Series</vt:lpstr>
      <vt:lpstr>Part III</vt:lpstr>
      <vt:lpstr>图像</vt:lpstr>
      <vt:lpstr>位图</vt:lpstr>
      <vt:lpstr>位图</vt:lpstr>
      <vt:lpstr>位图</vt:lpstr>
      <vt:lpstr>矢量图形</vt:lpstr>
      <vt:lpstr>矢量图形</vt:lpstr>
      <vt:lpstr>位图和矢量图比较</vt:lpstr>
      <vt:lpstr>图像基本概念</vt:lpstr>
      <vt:lpstr>图像基本概念</vt:lpstr>
      <vt:lpstr>图像基本概念</vt:lpstr>
      <vt:lpstr>图像基本概念</vt:lpstr>
      <vt:lpstr>图像基本概念</vt:lpstr>
      <vt:lpstr>图像基本概念</vt:lpstr>
      <vt:lpstr>图像基本概念</vt:lpstr>
      <vt:lpstr>图像基本概念</vt:lpstr>
      <vt:lpstr>图像基本概念</vt:lpstr>
      <vt:lpstr>图像基本概念</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常见位图格式</vt:lpstr>
      <vt:lpstr>常见矢量图形格式</vt:lpstr>
      <vt:lpstr>常见矢量图形格式</vt:lpstr>
      <vt:lpstr>常见矢量图形格式</vt:lpstr>
      <vt:lpstr>使用图像的准则</vt:lpstr>
      <vt:lpstr>图像使用优化建议</vt:lpstr>
      <vt:lpstr>图像使用优化建议</vt:lpstr>
      <vt:lpstr>图像使用的其他一些问题</vt:lpstr>
      <vt:lpstr>图像映射</vt:lpstr>
      <vt:lpstr>坐标与形状表示</vt:lpstr>
      <vt:lpstr>服务器端图像映射</vt:lpstr>
      <vt:lpstr>服务器端图像映射</vt:lpstr>
      <vt:lpstr>客户端图像映射</vt:lpstr>
      <vt:lpstr>脚本化图片</vt:lpstr>
      <vt:lpstr>脚本化图片</vt:lpstr>
      <vt:lpstr>Part IV</vt:lpstr>
      <vt:lpstr>动画</vt:lpstr>
      <vt:lpstr>动画</vt:lpstr>
      <vt:lpstr>常见动画类型</vt:lpstr>
      <vt:lpstr>常见动画类型</vt:lpstr>
      <vt:lpstr>常见动画类型</vt:lpstr>
      <vt:lpstr>常见动画类型</vt:lpstr>
      <vt:lpstr>Part V</vt:lpstr>
      <vt:lpstr>canvas元素</vt:lpstr>
      <vt:lpstr>canvas元素</vt:lpstr>
      <vt:lpstr>canvas元素</vt:lpstr>
      <vt:lpstr>2D上下文</vt:lpstr>
      <vt:lpstr>样式指定</vt:lpstr>
      <vt:lpstr>路径绘制</vt:lpstr>
      <vt:lpstr>路径绘制</vt:lpstr>
      <vt:lpstr>路径绘制</vt:lpstr>
      <vt:lpstr>路径绘制</vt:lpstr>
      <vt:lpstr>路径绘制</vt:lpstr>
      <vt:lpstr>路径绘制</vt:lpstr>
      <vt:lpstr>路径绘制</vt:lpstr>
      <vt:lpstr>文本绘制</vt:lpstr>
      <vt:lpstr>文本绘制</vt:lpstr>
      <vt:lpstr>图像绘制</vt:lpstr>
      <vt:lpstr>图像绘制</vt:lpstr>
      <vt:lpstr>特殊效果</vt:lpstr>
      <vt:lpstr>特殊效果</vt:lpstr>
      <vt:lpstr>特殊效果</vt:lpstr>
      <vt:lpstr>特殊效果</vt:lpstr>
      <vt:lpstr>特殊效果</vt:lpstr>
      <vt:lpstr>特殊效果</vt:lpstr>
      <vt:lpstr>特殊效果</vt:lpstr>
      <vt:lpstr>特殊效果</vt:lpstr>
      <vt:lpstr>Part VI</vt:lpstr>
      <vt:lpstr>音频</vt:lpstr>
      <vt:lpstr>音频</vt:lpstr>
      <vt:lpstr>常见音频格式</vt:lpstr>
      <vt:lpstr>常见音频格式</vt:lpstr>
      <vt:lpstr>常见音频格式</vt:lpstr>
      <vt:lpstr>常见音频格式</vt:lpstr>
      <vt:lpstr>常见音频格式</vt:lpstr>
      <vt:lpstr>常见音频格式</vt:lpstr>
      <vt:lpstr>常见音频格式</vt:lpstr>
      <vt:lpstr>常见音频格式</vt:lpstr>
      <vt:lpstr>常见音频格式</vt:lpstr>
      <vt:lpstr>音频其他用途</vt:lpstr>
      <vt:lpstr>audio元素</vt:lpstr>
      <vt:lpstr>audio元素</vt:lpstr>
      <vt:lpstr>source元素</vt:lpstr>
      <vt:lpstr>浏览器对音频格式的支持情况</vt:lpstr>
      <vt:lpstr>浏览器对音频格式的支持情况</vt:lpstr>
      <vt:lpstr>Part VII</vt:lpstr>
      <vt:lpstr>视频</vt:lpstr>
      <vt:lpstr>热门话题</vt:lpstr>
      <vt:lpstr>常见编解码器</vt:lpstr>
      <vt:lpstr>常见编解码器</vt:lpstr>
      <vt:lpstr>常见编解码器</vt:lpstr>
      <vt:lpstr>常见编解码器</vt:lpstr>
      <vt:lpstr>常见编解码器</vt:lpstr>
      <vt:lpstr>常见编解码器</vt:lpstr>
      <vt:lpstr>常见编解码器</vt:lpstr>
      <vt:lpstr>常见编解码器</vt:lpstr>
      <vt:lpstr>常见视频格式</vt:lpstr>
      <vt:lpstr>常见视频格式</vt:lpstr>
      <vt:lpstr>常见视频格式</vt:lpstr>
      <vt:lpstr>常见视频格式</vt:lpstr>
      <vt:lpstr>常见视频格式</vt:lpstr>
      <vt:lpstr>常见视频格式</vt:lpstr>
      <vt:lpstr>常见视频格式</vt:lpstr>
      <vt:lpstr>常见视频格式</vt:lpstr>
      <vt:lpstr>常见视频格式</vt:lpstr>
      <vt:lpstr>常见视频格式</vt:lpstr>
      <vt:lpstr>常见视频格式</vt:lpstr>
      <vt:lpstr>常见视频格式</vt:lpstr>
      <vt:lpstr>使用视频需考虑的额外问题</vt:lpstr>
      <vt:lpstr>视频其他用途</vt:lpstr>
      <vt:lpstr>音频和视频的主要玩家</vt:lpstr>
      <vt:lpstr>video元素</vt:lpstr>
      <vt:lpstr>video元素</vt:lpstr>
      <vt:lpstr>video元素</vt:lpstr>
      <vt:lpstr>track元素</vt:lpstr>
      <vt:lpstr>track元素</vt:lpstr>
      <vt:lpstr>脚本化音视频</vt:lpstr>
      <vt:lpstr>脚本化音视频</vt:lpstr>
      <vt:lpstr>浏览器对视频格式的支持情况</vt:lpstr>
      <vt:lpstr>浏览器对视频格式的支持情况</vt:lpstr>
      <vt:lpstr>Part VIII</vt:lpstr>
      <vt:lpstr>三维与“虚拟现实”</vt:lpstr>
      <vt:lpstr>QTVR </vt:lpstr>
      <vt:lpstr>VRML/X3D</vt:lpstr>
      <vt:lpstr>WebGL</vt:lpstr>
      <vt:lpstr>WebGL</vt:lpstr>
      <vt:lpstr>其他</vt:lpstr>
      <vt:lpstr>Part IX</vt:lpstr>
      <vt:lpstr>课后阅读</vt:lpstr>
      <vt:lpstr>网上资源</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1516</cp:revision>
  <dcterms:created xsi:type="dcterms:W3CDTF">2002-06-03T10:03:09Z</dcterms:created>
  <dcterms:modified xsi:type="dcterms:W3CDTF">2022-03-06T05:35:51Z</dcterms:modified>
</cp:coreProperties>
</file>